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3" r:id="rId2"/>
  </p:sldMasterIdLst>
  <p:notesMasterIdLst>
    <p:notesMasterId r:id="rId70"/>
  </p:notesMasterIdLst>
  <p:handoutMasterIdLst>
    <p:handoutMasterId r:id="rId71"/>
  </p:handoutMasterIdLst>
  <p:sldIdLst>
    <p:sldId id="256" r:id="rId3"/>
    <p:sldId id="257" r:id="rId4"/>
    <p:sldId id="258" r:id="rId5"/>
    <p:sldId id="259" r:id="rId6"/>
    <p:sldId id="263" r:id="rId7"/>
    <p:sldId id="264" r:id="rId8"/>
    <p:sldId id="262" r:id="rId9"/>
    <p:sldId id="289" r:id="rId10"/>
    <p:sldId id="288" r:id="rId11"/>
    <p:sldId id="276" r:id="rId12"/>
    <p:sldId id="278" r:id="rId13"/>
    <p:sldId id="290" r:id="rId14"/>
    <p:sldId id="279" r:id="rId15"/>
    <p:sldId id="291" r:id="rId16"/>
    <p:sldId id="280" r:id="rId17"/>
    <p:sldId id="294" r:id="rId18"/>
    <p:sldId id="293" r:id="rId19"/>
    <p:sldId id="277" r:id="rId20"/>
    <p:sldId id="295" r:id="rId21"/>
    <p:sldId id="296" r:id="rId22"/>
    <p:sldId id="292" r:id="rId23"/>
    <p:sldId id="265" r:id="rId24"/>
    <p:sldId id="284" r:id="rId25"/>
    <p:sldId id="286" r:id="rId26"/>
    <p:sldId id="275" r:id="rId27"/>
    <p:sldId id="268" r:id="rId28"/>
    <p:sldId id="297" r:id="rId29"/>
    <p:sldId id="1251" r:id="rId30"/>
    <p:sldId id="1252" r:id="rId31"/>
    <p:sldId id="1253" r:id="rId32"/>
    <p:sldId id="1467" r:id="rId33"/>
    <p:sldId id="1468" r:id="rId34"/>
    <p:sldId id="1469" r:id="rId35"/>
    <p:sldId id="1470" r:id="rId36"/>
    <p:sldId id="285" r:id="rId37"/>
    <p:sldId id="287" r:id="rId38"/>
    <p:sldId id="1471" r:id="rId39"/>
    <p:sldId id="281" r:id="rId40"/>
    <p:sldId id="282" r:id="rId41"/>
    <p:sldId id="1264" r:id="rId42"/>
    <p:sldId id="1263" r:id="rId43"/>
    <p:sldId id="1258" r:id="rId44"/>
    <p:sldId id="1254" r:id="rId45"/>
    <p:sldId id="1259" r:id="rId46"/>
    <p:sldId id="1265" r:id="rId47"/>
    <p:sldId id="1472" r:id="rId48"/>
    <p:sldId id="1266" r:id="rId49"/>
    <p:sldId id="1267" r:id="rId50"/>
    <p:sldId id="1268" r:id="rId51"/>
    <p:sldId id="272" r:id="rId52"/>
    <p:sldId id="1473" r:id="rId53"/>
    <p:sldId id="1474" r:id="rId54"/>
    <p:sldId id="1475" r:id="rId55"/>
    <p:sldId id="1476" r:id="rId56"/>
    <p:sldId id="1477" r:id="rId57"/>
    <p:sldId id="1478" r:id="rId58"/>
    <p:sldId id="1479" r:id="rId59"/>
    <p:sldId id="283" r:id="rId60"/>
    <p:sldId id="1480" r:id="rId61"/>
    <p:sldId id="1481" r:id="rId62"/>
    <p:sldId id="1482" r:id="rId63"/>
    <p:sldId id="1483" r:id="rId64"/>
    <p:sldId id="1484" r:id="rId65"/>
    <p:sldId id="1485" r:id="rId66"/>
    <p:sldId id="1486" r:id="rId67"/>
    <p:sldId id="1487" r:id="rId68"/>
    <p:sldId id="271" r:id="rId6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084" autoAdjust="0"/>
  </p:normalViewPr>
  <p:slideViewPr>
    <p:cSldViewPr snapToGrid="0">
      <p:cViewPr varScale="1">
        <p:scale>
          <a:sx n="66" d="100"/>
          <a:sy n="66" d="100"/>
        </p:scale>
        <p:origin x="1086" y="66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72EC7-DB3C-4C21-B2BB-D6126CB7387E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NL"/>
        </a:p>
      </dgm:t>
    </dgm:pt>
    <dgm:pt modelId="{D2706922-D0B0-45CB-BA00-13C2433ED9F9}">
      <dgm:prSet phldrT="[Tekst]" phldr="0"/>
      <dgm:spPr/>
      <dgm:t>
        <a:bodyPr/>
        <a:lstStyle/>
        <a:p>
          <a:r>
            <a:rPr lang="nl-NL" dirty="0"/>
            <a:t>Definiëren referentiegebouwen</a:t>
          </a:r>
        </a:p>
      </dgm:t>
    </dgm:pt>
    <dgm:pt modelId="{2C07E83F-5016-4E18-9E39-95C2B0B2CC2B}" type="parTrans" cxnId="{BD2F41F0-6305-40A2-9261-95ED0B698EE4}">
      <dgm:prSet/>
      <dgm:spPr/>
      <dgm:t>
        <a:bodyPr/>
        <a:lstStyle/>
        <a:p>
          <a:endParaRPr lang="nl-NL"/>
        </a:p>
      </dgm:t>
    </dgm:pt>
    <dgm:pt modelId="{5DC91EF9-5917-4639-A0ED-81DAA8C69127}" type="sibTrans" cxnId="{BD2F41F0-6305-40A2-9261-95ED0B698EE4}">
      <dgm:prSet/>
      <dgm:spPr/>
      <dgm:t>
        <a:bodyPr/>
        <a:lstStyle/>
        <a:p>
          <a:endParaRPr lang="nl-NL"/>
        </a:p>
      </dgm:t>
    </dgm:pt>
    <dgm:pt modelId="{A5328818-A6F2-4A25-91A8-9B213C0CD030}">
      <dgm:prSet phldrT="[Tekst]"/>
      <dgm:spPr/>
      <dgm:t>
        <a:bodyPr/>
        <a:lstStyle/>
        <a:p>
          <a:r>
            <a:rPr lang="nl-NL" dirty="0"/>
            <a:t>NTA 8800 validatietool van NEN</a:t>
          </a:r>
        </a:p>
      </dgm:t>
    </dgm:pt>
    <dgm:pt modelId="{1DCC6452-77B6-4918-84CF-791F77A9564C}" type="parTrans" cxnId="{277FA739-2B64-4AF5-9D3B-984EE8755E0B}">
      <dgm:prSet/>
      <dgm:spPr/>
      <dgm:t>
        <a:bodyPr/>
        <a:lstStyle/>
        <a:p>
          <a:endParaRPr lang="nl-NL"/>
        </a:p>
      </dgm:t>
    </dgm:pt>
    <dgm:pt modelId="{03A20650-1F4E-4D45-924E-FF889E9B325D}" type="sibTrans" cxnId="{277FA739-2B64-4AF5-9D3B-984EE8755E0B}">
      <dgm:prSet/>
      <dgm:spPr/>
      <dgm:t>
        <a:bodyPr/>
        <a:lstStyle/>
        <a:p>
          <a:endParaRPr lang="nl-NL"/>
        </a:p>
      </dgm:t>
    </dgm:pt>
    <dgm:pt modelId="{0077C6E8-EC08-48D9-BC3E-91F582C69530}">
      <dgm:prSet phldrT="[Tekst]" phldr="0"/>
      <dgm:spPr/>
      <dgm:t>
        <a:bodyPr/>
        <a:lstStyle/>
        <a:p>
          <a:r>
            <a:rPr lang="nl-NL" dirty="0"/>
            <a:t>Uitkomst energiebesparing per gebouwtype</a:t>
          </a:r>
        </a:p>
      </dgm:t>
    </dgm:pt>
    <dgm:pt modelId="{04BB02CD-66F7-457D-960E-4E077D12B230}" type="parTrans" cxnId="{EA9990BE-4EBC-4352-8FA4-8D4DAFEB2D0D}">
      <dgm:prSet/>
      <dgm:spPr/>
      <dgm:t>
        <a:bodyPr/>
        <a:lstStyle/>
        <a:p>
          <a:endParaRPr lang="nl-NL"/>
        </a:p>
      </dgm:t>
    </dgm:pt>
    <dgm:pt modelId="{2D9C2426-463B-428A-B92B-359A8C26DD8B}" type="sibTrans" cxnId="{EA9990BE-4EBC-4352-8FA4-8D4DAFEB2D0D}">
      <dgm:prSet/>
      <dgm:spPr/>
      <dgm:t>
        <a:bodyPr/>
        <a:lstStyle/>
        <a:p>
          <a:endParaRPr lang="nl-NL"/>
        </a:p>
      </dgm:t>
    </dgm:pt>
    <dgm:pt modelId="{CB96E886-08E8-42FF-AFD9-C0822DBF0854}">
      <dgm:prSet/>
      <dgm:spPr/>
      <dgm:t>
        <a:bodyPr/>
        <a:lstStyle/>
        <a:p>
          <a:r>
            <a:rPr lang="nl-NL" dirty="0"/>
            <a:t>Aanpassen velden bij maatregel</a:t>
          </a:r>
        </a:p>
      </dgm:t>
    </dgm:pt>
    <dgm:pt modelId="{F4550FFD-F1CF-47DB-AC96-9FD760DC7B67}" type="parTrans" cxnId="{AFEF3007-B664-4B87-9D3C-3632DD8497B1}">
      <dgm:prSet/>
      <dgm:spPr/>
      <dgm:t>
        <a:bodyPr/>
        <a:lstStyle/>
        <a:p>
          <a:endParaRPr lang="nl-NL"/>
        </a:p>
      </dgm:t>
    </dgm:pt>
    <dgm:pt modelId="{89F340A2-273E-4182-BC0B-2E2755819CF0}" type="sibTrans" cxnId="{AFEF3007-B664-4B87-9D3C-3632DD8497B1}">
      <dgm:prSet/>
      <dgm:spPr/>
      <dgm:t>
        <a:bodyPr/>
        <a:lstStyle/>
        <a:p>
          <a:endParaRPr lang="nl-NL"/>
        </a:p>
      </dgm:t>
    </dgm:pt>
    <dgm:pt modelId="{8E7CDE2F-CD33-4FC0-B2C7-5B895E007CC2}">
      <dgm:prSet phldrT="[Tekst]" phldr="0"/>
      <dgm:spPr/>
      <dgm:t>
        <a:bodyPr/>
        <a:lstStyle/>
        <a:p>
          <a:r>
            <a:rPr lang="nl-NL"/>
            <a:t>Resultant bepalen</a:t>
          </a:r>
          <a:endParaRPr lang="nl-NL" dirty="0"/>
        </a:p>
      </dgm:t>
    </dgm:pt>
    <dgm:pt modelId="{18E4A293-1ABF-4149-844B-F46449D2EA37}" type="parTrans" cxnId="{F70DFF5A-1C5E-4466-AEFF-64F212738455}">
      <dgm:prSet/>
      <dgm:spPr/>
      <dgm:t>
        <a:bodyPr/>
        <a:lstStyle/>
        <a:p>
          <a:endParaRPr lang="nl-NL"/>
        </a:p>
      </dgm:t>
    </dgm:pt>
    <dgm:pt modelId="{7813B9AF-5C61-48A5-8333-A9B272C6587D}" type="sibTrans" cxnId="{F70DFF5A-1C5E-4466-AEFF-64F212738455}">
      <dgm:prSet/>
      <dgm:spPr/>
      <dgm:t>
        <a:bodyPr/>
        <a:lstStyle/>
        <a:p>
          <a:endParaRPr lang="nl-NL"/>
        </a:p>
      </dgm:t>
    </dgm:pt>
    <dgm:pt modelId="{33C6A04D-844A-46C6-BD57-9EB40367F580}">
      <dgm:prSet phldrT="[Tekst]" phldr="0"/>
      <dgm:spPr/>
      <dgm:t>
        <a:bodyPr/>
        <a:lstStyle/>
        <a:p>
          <a:r>
            <a:rPr lang="nl-NL"/>
            <a:t>Aantekeningen met toelichting</a:t>
          </a:r>
          <a:endParaRPr lang="nl-NL" dirty="0"/>
        </a:p>
      </dgm:t>
    </dgm:pt>
    <dgm:pt modelId="{A392FD17-2C00-4299-AB9E-95EAEBBB7AE9}" type="parTrans" cxnId="{C0F4A98B-F185-4444-830B-093F55FCCD6D}">
      <dgm:prSet/>
      <dgm:spPr/>
      <dgm:t>
        <a:bodyPr/>
        <a:lstStyle/>
        <a:p>
          <a:endParaRPr lang="nl-NL"/>
        </a:p>
      </dgm:t>
    </dgm:pt>
    <dgm:pt modelId="{429F82FA-24BE-4F35-BD8D-E468D9809F77}" type="sibTrans" cxnId="{C0F4A98B-F185-4444-830B-093F55FCCD6D}">
      <dgm:prSet/>
      <dgm:spPr/>
      <dgm:t>
        <a:bodyPr/>
        <a:lstStyle/>
        <a:p>
          <a:endParaRPr lang="nl-NL"/>
        </a:p>
      </dgm:t>
    </dgm:pt>
    <dgm:pt modelId="{AAAC9B3F-CCF1-4B55-A06F-22AA8E95693A}" type="pres">
      <dgm:prSet presAssocID="{FE172EC7-DB3C-4C21-B2BB-D6126CB7387E}" presName="CompostProcess" presStyleCnt="0">
        <dgm:presLayoutVars>
          <dgm:dir/>
          <dgm:resizeHandles val="exact"/>
        </dgm:presLayoutVars>
      </dgm:prSet>
      <dgm:spPr/>
    </dgm:pt>
    <dgm:pt modelId="{5209B6CD-C568-4EF9-A861-5569F455ADB4}" type="pres">
      <dgm:prSet presAssocID="{FE172EC7-DB3C-4C21-B2BB-D6126CB7387E}" presName="arrow" presStyleLbl="bgShp" presStyleIdx="0" presStyleCnt="1"/>
      <dgm:spPr/>
    </dgm:pt>
    <dgm:pt modelId="{BCBD5323-882B-4A52-934E-E29273FC2627}" type="pres">
      <dgm:prSet presAssocID="{FE172EC7-DB3C-4C21-B2BB-D6126CB7387E}" presName="linearProcess" presStyleCnt="0"/>
      <dgm:spPr/>
    </dgm:pt>
    <dgm:pt modelId="{B767103F-37FC-403D-8E6B-EA07267136EF}" type="pres">
      <dgm:prSet presAssocID="{D2706922-D0B0-45CB-BA00-13C2433ED9F9}" presName="textNode" presStyleLbl="node1" presStyleIdx="0" presStyleCnt="6">
        <dgm:presLayoutVars>
          <dgm:bulletEnabled val="1"/>
        </dgm:presLayoutVars>
      </dgm:prSet>
      <dgm:spPr/>
    </dgm:pt>
    <dgm:pt modelId="{C623C070-A239-489A-99B6-8D4E5A2D898F}" type="pres">
      <dgm:prSet presAssocID="{5DC91EF9-5917-4639-A0ED-81DAA8C69127}" presName="sibTrans" presStyleCnt="0"/>
      <dgm:spPr/>
    </dgm:pt>
    <dgm:pt modelId="{A05DC8D2-5F0C-4C00-95A2-F6CAC0300CEC}" type="pres">
      <dgm:prSet presAssocID="{A5328818-A6F2-4A25-91A8-9B213C0CD030}" presName="textNode" presStyleLbl="node1" presStyleIdx="1" presStyleCnt="6">
        <dgm:presLayoutVars>
          <dgm:bulletEnabled val="1"/>
        </dgm:presLayoutVars>
      </dgm:prSet>
      <dgm:spPr/>
    </dgm:pt>
    <dgm:pt modelId="{BB7A684C-2E53-4D6B-AEB6-E9776E3AA7AC}" type="pres">
      <dgm:prSet presAssocID="{03A20650-1F4E-4D45-924E-FF889E9B325D}" presName="sibTrans" presStyleCnt="0"/>
      <dgm:spPr/>
    </dgm:pt>
    <dgm:pt modelId="{515D78BA-4EE9-44E8-9D4F-28F1E55D1C44}" type="pres">
      <dgm:prSet presAssocID="{CB96E886-08E8-42FF-AFD9-C0822DBF0854}" presName="textNode" presStyleLbl="node1" presStyleIdx="2" presStyleCnt="6">
        <dgm:presLayoutVars>
          <dgm:bulletEnabled val="1"/>
        </dgm:presLayoutVars>
      </dgm:prSet>
      <dgm:spPr/>
    </dgm:pt>
    <dgm:pt modelId="{09C96D41-A829-41BB-ADF4-E0DBA0C90634}" type="pres">
      <dgm:prSet presAssocID="{89F340A2-273E-4182-BC0B-2E2755819CF0}" presName="sibTrans" presStyleCnt="0"/>
      <dgm:spPr/>
    </dgm:pt>
    <dgm:pt modelId="{091F427C-5200-495D-A837-8C2AC2F4F106}" type="pres">
      <dgm:prSet presAssocID="{0077C6E8-EC08-48D9-BC3E-91F582C69530}" presName="textNode" presStyleLbl="node1" presStyleIdx="3" presStyleCnt="6">
        <dgm:presLayoutVars>
          <dgm:bulletEnabled val="1"/>
        </dgm:presLayoutVars>
      </dgm:prSet>
      <dgm:spPr/>
    </dgm:pt>
    <dgm:pt modelId="{407C72CF-727C-4D25-8B12-33EAED9613A8}" type="pres">
      <dgm:prSet presAssocID="{2D9C2426-463B-428A-B92B-359A8C26DD8B}" presName="sibTrans" presStyleCnt="0"/>
      <dgm:spPr/>
    </dgm:pt>
    <dgm:pt modelId="{F7B72669-A1FB-4066-9C6E-9846FFA3EADB}" type="pres">
      <dgm:prSet presAssocID="{8E7CDE2F-CD33-4FC0-B2C7-5B895E007CC2}" presName="textNode" presStyleLbl="node1" presStyleIdx="4" presStyleCnt="6">
        <dgm:presLayoutVars>
          <dgm:bulletEnabled val="1"/>
        </dgm:presLayoutVars>
      </dgm:prSet>
      <dgm:spPr/>
    </dgm:pt>
    <dgm:pt modelId="{F84ACD83-07E8-46F2-BFB6-70713A1338CA}" type="pres">
      <dgm:prSet presAssocID="{7813B9AF-5C61-48A5-8333-A9B272C6587D}" presName="sibTrans" presStyleCnt="0"/>
      <dgm:spPr/>
    </dgm:pt>
    <dgm:pt modelId="{42371CC2-49FF-435A-8555-2AF444A2162E}" type="pres">
      <dgm:prSet presAssocID="{33C6A04D-844A-46C6-BD57-9EB40367F58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13CD400-6AEA-4566-B7A2-2A2992C19193}" type="presOf" srcId="{0077C6E8-EC08-48D9-BC3E-91F582C69530}" destId="{091F427C-5200-495D-A837-8C2AC2F4F106}" srcOrd="0" destOrd="0" presId="urn:microsoft.com/office/officeart/2005/8/layout/hProcess9"/>
    <dgm:cxn modelId="{AFEF3007-B664-4B87-9D3C-3632DD8497B1}" srcId="{FE172EC7-DB3C-4C21-B2BB-D6126CB7387E}" destId="{CB96E886-08E8-42FF-AFD9-C0822DBF0854}" srcOrd="2" destOrd="0" parTransId="{F4550FFD-F1CF-47DB-AC96-9FD760DC7B67}" sibTransId="{89F340A2-273E-4182-BC0B-2E2755819CF0}"/>
    <dgm:cxn modelId="{CB160E25-8703-471A-86E1-B922BAAD7358}" type="presOf" srcId="{D2706922-D0B0-45CB-BA00-13C2433ED9F9}" destId="{B767103F-37FC-403D-8E6B-EA07267136EF}" srcOrd="0" destOrd="0" presId="urn:microsoft.com/office/officeart/2005/8/layout/hProcess9"/>
    <dgm:cxn modelId="{277FA739-2B64-4AF5-9D3B-984EE8755E0B}" srcId="{FE172EC7-DB3C-4C21-B2BB-D6126CB7387E}" destId="{A5328818-A6F2-4A25-91A8-9B213C0CD030}" srcOrd="1" destOrd="0" parTransId="{1DCC6452-77B6-4918-84CF-791F77A9564C}" sibTransId="{03A20650-1F4E-4D45-924E-FF889E9B325D}"/>
    <dgm:cxn modelId="{FD8C4247-6518-4627-813F-0C13376CA305}" type="presOf" srcId="{8E7CDE2F-CD33-4FC0-B2C7-5B895E007CC2}" destId="{F7B72669-A1FB-4066-9C6E-9846FFA3EADB}" srcOrd="0" destOrd="0" presId="urn:microsoft.com/office/officeart/2005/8/layout/hProcess9"/>
    <dgm:cxn modelId="{6B510152-75A2-433E-8273-F1B2A37AEB64}" type="presOf" srcId="{FE172EC7-DB3C-4C21-B2BB-D6126CB7387E}" destId="{AAAC9B3F-CCF1-4B55-A06F-22AA8E95693A}" srcOrd="0" destOrd="0" presId="urn:microsoft.com/office/officeart/2005/8/layout/hProcess9"/>
    <dgm:cxn modelId="{F70DFF5A-1C5E-4466-AEFF-64F212738455}" srcId="{FE172EC7-DB3C-4C21-B2BB-D6126CB7387E}" destId="{8E7CDE2F-CD33-4FC0-B2C7-5B895E007CC2}" srcOrd="4" destOrd="0" parTransId="{18E4A293-1ABF-4149-844B-F46449D2EA37}" sibTransId="{7813B9AF-5C61-48A5-8333-A9B272C6587D}"/>
    <dgm:cxn modelId="{C0F4A98B-F185-4444-830B-093F55FCCD6D}" srcId="{FE172EC7-DB3C-4C21-B2BB-D6126CB7387E}" destId="{33C6A04D-844A-46C6-BD57-9EB40367F580}" srcOrd="5" destOrd="0" parTransId="{A392FD17-2C00-4299-AB9E-95EAEBBB7AE9}" sibTransId="{429F82FA-24BE-4F35-BD8D-E468D9809F77}"/>
    <dgm:cxn modelId="{B61C1991-BFE5-4BF0-8697-93E9C4627793}" type="presOf" srcId="{A5328818-A6F2-4A25-91A8-9B213C0CD030}" destId="{A05DC8D2-5F0C-4C00-95A2-F6CAC0300CEC}" srcOrd="0" destOrd="0" presId="urn:microsoft.com/office/officeart/2005/8/layout/hProcess9"/>
    <dgm:cxn modelId="{D43C91A4-E0DE-4119-9778-D943AFB8F5FC}" type="presOf" srcId="{33C6A04D-844A-46C6-BD57-9EB40367F580}" destId="{42371CC2-49FF-435A-8555-2AF444A2162E}" srcOrd="0" destOrd="0" presId="urn:microsoft.com/office/officeart/2005/8/layout/hProcess9"/>
    <dgm:cxn modelId="{EA9990BE-4EBC-4352-8FA4-8D4DAFEB2D0D}" srcId="{FE172EC7-DB3C-4C21-B2BB-D6126CB7387E}" destId="{0077C6E8-EC08-48D9-BC3E-91F582C69530}" srcOrd="3" destOrd="0" parTransId="{04BB02CD-66F7-457D-960E-4E077D12B230}" sibTransId="{2D9C2426-463B-428A-B92B-359A8C26DD8B}"/>
    <dgm:cxn modelId="{C70C08DC-EAE2-4585-ABEC-647762A364EA}" type="presOf" srcId="{CB96E886-08E8-42FF-AFD9-C0822DBF0854}" destId="{515D78BA-4EE9-44E8-9D4F-28F1E55D1C44}" srcOrd="0" destOrd="0" presId="urn:microsoft.com/office/officeart/2005/8/layout/hProcess9"/>
    <dgm:cxn modelId="{BD2F41F0-6305-40A2-9261-95ED0B698EE4}" srcId="{FE172EC7-DB3C-4C21-B2BB-D6126CB7387E}" destId="{D2706922-D0B0-45CB-BA00-13C2433ED9F9}" srcOrd="0" destOrd="0" parTransId="{2C07E83F-5016-4E18-9E39-95C2B0B2CC2B}" sibTransId="{5DC91EF9-5917-4639-A0ED-81DAA8C69127}"/>
    <dgm:cxn modelId="{7819F2CB-E71C-45D5-AEE8-8824FABF0C2A}" type="presParOf" srcId="{AAAC9B3F-CCF1-4B55-A06F-22AA8E95693A}" destId="{5209B6CD-C568-4EF9-A861-5569F455ADB4}" srcOrd="0" destOrd="0" presId="urn:microsoft.com/office/officeart/2005/8/layout/hProcess9"/>
    <dgm:cxn modelId="{2298DEE5-72C4-44D0-95AC-FA03553B06C6}" type="presParOf" srcId="{AAAC9B3F-CCF1-4B55-A06F-22AA8E95693A}" destId="{BCBD5323-882B-4A52-934E-E29273FC2627}" srcOrd="1" destOrd="0" presId="urn:microsoft.com/office/officeart/2005/8/layout/hProcess9"/>
    <dgm:cxn modelId="{4A085D7B-E47C-4D47-A2B8-01672B7EFB2D}" type="presParOf" srcId="{BCBD5323-882B-4A52-934E-E29273FC2627}" destId="{B767103F-37FC-403D-8E6B-EA07267136EF}" srcOrd="0" destOrd="0" presId="urn:microsoft.com/office/officeart/2005/8/layout/hProcess9"/>
    <dgm:cxn modelId="{A3FD14B0-0A9C-4715-866C-A063C8B6E945}" type="presParOf" srcId="{BCBD5323-882B-4A52-934E-E29273FC2627}" destId="{C623C070-A239-489A-99B6-8D4E5A2D898F}" srcOrd="1" destOrd="0" presId="urn:microsoft.com/office/officeart/2005/8/layout/hProcess9"/>
    <dgm:cxn modelId="{6D9B9F3F-9A0E-4A72-ABA7-A83B20FBE325}" type="presParOf" srcId="{BCBD5323-882B-4A52-934E-E29273FC2627}" destId="{A05DC8D2-5F0C-4C00-95A2-F6CAC0300CEC}" srcOrd="2" destOrd="0" presId="urn:microsoft.com/office/officeart/2005/8/layout/hProcess9"/>
    <dgm:cxn modelId="{BD20BAD0-05E8-4307-B798-F1A7E161DED2}" type="presParOf" srcId="{BCBD5323-882B-4A52-934E-E29273FC2627}" destId="{BB7A684C-2E53-4D6B-AEB6-E9776E3AA7AC}" srcOrd="3" destOrd="0" presId="urn:microsoft.com/office/officeart/2005/8/layout/hProcess9"/>
    <dgm:cxn modelId="{3A6E42B0-5A08-4806-9D76-E385D921A62A}" type="presParOf" srcId="{BCBD5323-882B-4A52-934E-E29273FC2627}" destId="{515D78BA-4EE9-44E8-9D4F-28F1E55D1C44}" srcOrd="4" destOrd="0" presId="urn:microsoft.com/office/officeart/2005/8/layout/hProcess9"/>
    <dgm:cxn modelId="{F7F518B3-6690-4F99-BF9B-C98817903CAC}" type="presParOf" srcId="{BCBD5323-882B-4A52-934E-E29273FC2627}" destId="{09C96D41-A829-41BB-ADF4-E0DBA0C90634}" srcOrd="5" destOrd="0" presId="urn:microsoft.com/office/officeart/2005/8/layout/hProcess9"/>
    <dgm:cxn modelId="{D8B6545E-42BC-4001-91DD-8FDE7FCDBAAC}" type="presParOf" srcId="{BCBD5323-882B-4A52-934E-E29273FC2627}" destId="{091F427C-5200-495D-A837-8C2AC2F4F106}" srcOrd="6" destOrd="0" presId="urn:microsoft.com/office/officeart/2005/8/layout/hProcess9"/>
    <dgm:cxn modelId="{68DEAE8D-2E7A-4F78-A634-C9D11AF958DA}" type="presParOf" srcId="{BCBD5323-882B-4A52-934E-E29273FC2627}" destId="{407C72CF-727C-4D25-8B12-33EAED9613A8}" srcOrd="7" destOrd="0" presId="urn:microsoft.com/office/officeart/2005/8/layout/hProcess9"/>
    <dgm:cxn modelId="{3E267874-C921-434E-BFF7-5AE4F0B07F35}" type="presParOf" srcId="{BCBD5323-882B-4A52-934E-E29273FC2627}" destId="{F7B72669-A1FB-4066-9C6E-9846FFA3EADB}" srcOrd="8" destOrd="0" presId="urn:microsoft.com/office/officeart/2005/8/layout/hProcess9"/>
    <dgm:cxn modelId="{9D079F5E-A0B5-4724-835B-4A48A7E6DA24}" type="presParOf" srcId="{BCBD5323-882B-4A52-934E-E29273FC2627}" destId="{F84ACD83-07E8-46F2-BFB6-70713A1338CA}" srcOrd="9" destOrd="0" presId="urn:microsoft.com/office/officeart/2005/8/layout/hProcess9"/>
    <dgm:cxn modelId="{56533557-B810-4B7E-B6BE-BB555C6CE1A9}" type="presParOf" srcId="{BCBD5323-882B-4A52-934E-E29273FC2627}" destId="{42371CC2-49FF-435A-8555-2AF444A2162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9B6CD-C568-4EF9-A861-5569F455ADB4}">
      <dsp:nvSpPr>
        <dsp:cNvPr id="0" name=""/>
        <dsp:cNvSpPr/>
      </dsp:nvSpPr>
      <dsp:spPr>
        <a:xfrm>
          <a:off x="842785" y="0"/>
          <a:ext cx="9551563" cy="2225152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7103F-37FC-403D-8E6B-EA07267136EF}">
      <dsp:nvSpPr>
        <dsp:cNvPr id="0" name=""/>
        <dsp:cNvSpPr/>
      </dsp:nvSpPr>
      <dsp:spPr>
        <a:xfrm>
          <a:off x="3086" y="667545"/>
          <a:ext cx="1796953" cy="890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Definiëren referentiegebouwen</a:t>
          </a:r>
        </a:p>
      </dsp:txBody>
      <dsp:txXfrm>
        <a:off x="46535" y="710994"/>
        <a:ext cx="1710055" cy="803162"/>
      </dsp:txXfrm>
    </dsp:sp>
    <dsp:sp modelId="{A05DC8D2-5F0C-4C00-95A2-F6CAC0300CEC}">
      <dsp:nvSpPr>
        <dsp:cNvPr id="0" name=""/>
        <dsp:cNvSpPr/>
      </dsp:nvSpPr>
      <dsp:spPr>
        <a:xfrm>
          <a:off x="1889887" y="667545"/>
          <a:ext cx="1796953" cy="890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NTA 8800 validatietool van NEN</a:t>
          </a:r>
        </a:p>
      </dsp:txBody>
      <dsp:txXfrm>
        <a:off x="1933336" y="710994"/>
        <a:ext cx="1710055" cy="803162"/>
      </dsp:txXfrm>
    </dsp:sp>
    <dsp:sp modelId="{515D78BA-4EE9-44E8-9D4F-28F1E55D1C44}">
      <dsp:nvSpPr>
        <dsp:cNvPr id="0" name=""/>
        <dsp:cNvSpPr/>
      </dsp:nvSpPr>
      <dsp:spPr>
        <a:xfrm>
          <a:off x="3776689" y="667545"/>
          <a:ext cx="1796953" cy="890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Aanpassen velden bij maatregel</a:t>
          </a:r>
        </a:p>
      </dsp:txBody>
      <dsp:txXfrm>
        <a:off x="3820138" y="710994"/>
        <a:ext cx="1710055" cy="803162"/>
      </dsp:txXfrm>
    </dsp:sp>
    <dsp:sp modelId="{091F427C-5200-495D-A837-8C2AC2F4F106}">
      <dsp:nvSpPr>
        <dsp:cNvPr id="0" name=""/>
        <dsp:cNvSpPr/>
      </dsp:nvSpPr>
      <dsp:spPr>
        <a:xfrm>
          <a:off x="5663490" y="667545"/>
          <a:ext cx="1796953" cy="890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Uitkomst energiebesparing per gebouwtype</a:t>
          </a:r>
        </a:p>
      </dsp:txBody>
      <dsp:txXfrm>
        <a:off x="5706939" y="710994"/>
        <a:ext cx="1710055" cy="803162"/>
      </dsp:txXfrm>
    </dsp:sp>
    <dsp:sp modelId="{F7B72669-A1FB-4066-9C6E-9846FFA3EADB}">
      <dsp:nvSpPr>
        <dsp:cNvPr id="0" name=""/>
        <dsp:cNvSpPr/>
      </dsp:nvSpPr>
      <dsp:spPr>
        <a:xfrm>
          <a:off x="7550292" y="667545"/>
          <a:ext cx="1796953" cy="890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Resultant bepalen</a:t>
          </a:r>
          <a:endParaRPr lang="nl-NL" sz="1200" kern="1200" dirty="0"/>
        </a:p>
      </dsp:txBody>
      <dsp:txXfrm>
        <a:off x="7593741" y="710994"/>
        <a:ext cx="1710055" cy="803162"/>
      </dsp:txXfrm>
    </dsp:sp>
    <dsp:sp modelId="{42371CC2-49FF-435A-8555-2AF444A2162E}">
      <dsp:nvSpPr>
        <dsp:cNvPr id="0" name=""/>
        <dsp:cNvSpPr/>
      </dsp:nvSpPr>
      <dsp:spPr>
        <a:xfrm>
          <a:off x="9437093" y="667545"/>
          <a:ext cx="1796953" cy="890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Aantekeningen met toelichting</a:t>
          </a:r>
          <a:endParaRPr lang="nl-NL" sz="1200" kern="1200" dirty="0"/>
        </a:p>
      </dsp:txBody>
      <dsp:txXfrm>
        <a:off x="9480542" y="710994"/>
        <a:ext cx="1710055" cy="803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dirty="0"/>
              <a:t>Reden samenvoegen</a:t>
            </a:r>
          </a:p>
          <a:p>
            <a:r>
              <a:rPr lang="nl-NL" sz="1100" dirty="0"/>
              <a:t>Reden afvallen noemen, investering hoger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1533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4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030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32291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640" y="4972570"/>
            <a:ext cx="6634480" cy="503671"/>
          </a:xfrm>
        </p:spPr>
        <p:txBody>
          <a:bodyPr anchor="t" anchorCtr="0"/>
          <a:lstStyle>
            <a:lvl1pPr algn="l">
              <a:defRPr sz="3467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640" y="5513344"/>
            <a:ext cx="6634480" cy="582656"/>
          </a:xfrm>
        </p:spPr>
        <p:txBody>
          <a:bodyPr/>
          <a:lstStyle>
            <a:lvl1pPr marL="0" indent="0" algn="l">
              <a:buNone/>
              <a:defRPr sz="33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726722-D4ED-4479-B8E2-FAC45410E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49448" y="5451265"/>
            <a:ext cx="2404353" cy="296023"/>
          </a:xfrm>
        </p:spPr>
        <p:txBody>
          <a:bodyPr anchor="ctr" anchorCtr="0"/>
          <a:lstStyle>
            <a:lvl1pPr marL="0" indent="0">
              <a:buFontTx/>
              <a:buNone/>
              <a:defRPr sz="1467">
                <a:solidFill>
                  <a:schemeClr val="bg1"/>
                </a:solidFill>
              </a:defRPr>
            </a:lvl1pPr>
            <a:lvl2pPr marL="191995" indent="0">
              <a:buFontTx/>
              <a:buNone/>
              <a:defRPr>
                <a:solidFill>
                  <a:schemeClr val="bg1"/>
                </a:solidFill>
              </a:defRPr>
            </a:lvl2pPr>
            <a:lvl3pPr marL="383990" indent="0">
              <a:buFontTx/>
              <a:buNone/>
              <a:defRPr>
                <a:solidFill>
                  <a:schemeClr val="bg1"/>
                </a:solidFill>
              </a:defRPr>
            </a:lvl3pPr>
            <a:lvl4pPr marL="575986" indent="0">
              <a:buFontTx/>
              <a:buNone/>
              <a:defRPr>
                <a:solidFill>
                  <a:schemeClr val="bg1"/>
                </a:solidFill>
              </a:defRPr>
            </a:lvl4pPr>
            <a:lvl5pPr marL="76798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Typ</a:t>
            </a:r>
            <a:r>
              <a:rPr lang="en-US" dirty="0"/>
              <a:t> datum</a:t>
            </a: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C01FC-F848-4A5D-9978-AB24E9162C46}"/>
              </a:ext>
            </a:extLst>
          </p:cNvPr>
          <p:cNvSpPr txBox="1"/>
          <p:nvPr userDrawn="1"/>
        </p:nvSpPr>
        <p:spPr>
          <a:xfrm>
            <a:off x="8135620" y="5486393"/>
            <a:ext cx="1010920" cy="2257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l-NL" sz="1467" dirty="0">
                <a:solidFill>
                  <a:schemeClr val="bg1"/>
                </a:solidFill>
              </a:rPr>
              <a:t>Datum: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ABF8E-7100-428B-AFC9-FCE83648C97F}"/>
              </a:ext>
            </a:extLst>
          </p:cNvPr>
          <p:cNvSpPr txBox="1"/>
          <p:nvPr userDrawn="1"/>
        </p:nvSpPr>
        <p:spPr>
          <a:xfrm>
            <a:off x="8135620" y="5783930"/>
            <a:ext cx="1010920" cy="2257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l-NL" sz="1467" dirty="0">
                <a:solidFill>
                  <a:schemeClr val="bg1"/>
                </a:solidFill>
              </a:rPr>
              <a:t>Adviseur: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0EEAF3-3B8C-49D1-BB49-F58A06357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9448" y="5748802"/>
            <a:ext cx="2404353" cy="296023"/>
          </a:xfrm>
        </p:spPr>
        <p:txBody>
          <a:bodyPr anchor="ctr" anchorCtr="0"/>
          <a:lstStyle>
            <a:lvl1pPr marL="0" indent="0">
              <a:buFontTx/>
              <a:buNone/>
              <a:defRPr sz="1467">
                <a:solidFill>
                  <a:schemeClr val="bg1"/>
                </a:solidFill>
              </a:defRPr>
            </a:lvl1pPr>
            <a:lvl2pPr marL="191995" indent="0">
              <a:buFontTx/>
              <a:buNone/>
              <a:defRPr>
                <a:solidFill>
                  <a:schemeClr val="bg1"/>
                </a:solidFill>
              </a:defRPr>
            </a:lvl2pPr>
            <a:lvl3pPr marL="383990" indent="0">
              <a:buFontTx/>
              <a:buNone/>
              <a:defRPr>
                <a:solidFill>
                  <a:schemeClr val="bg1"/>
                </a:solidFill>
              </a:defRPr>
            </a:lvl3pPr>
            <a:lvl4pPr marL="575986" indent="0">
              <a:buFontTx/>
              <a:buNone/>
              <a:defRPr>
                <a:solidFill>
                  <a:schemeClr val="bg1"/>
                </a:solidFill>
              </a:defRPr>
            </a:lvl4pPr>
            <a:lvl5pPr marL="76798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 </a:t>
            </a:r>
            <a:r>
              <a:rPr lang="en-US" dirty="0" err="1"/>
              <a:t>adviseur</a:t>
            </a:r>
            <a:endParaRPr lang="nl-N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8282AF-CB49-4620-A828-C9D2566E47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95920" y="3119120"/>
            <a:ext cx="2997201" cy="2146949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67127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358B7-D932-4EA0-BC76-BFBFAF94F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2AAF-C527-4F76-8A27-E0871D67C72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97538-4D7D-40CC-B8D4-EFAE8FC73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6218" y="1509184"/>
            <a:ext cx="5039783" cy="465666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309C3A-C2C7-4A7A-8A09-01D3DE0688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09184"/>
            <a:ext cx="6096000" cy="465666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73723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358B7-D932-4EA0-BC76-BFBFAF94F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2AAF-C527-4F76-8A27-E0871D67C72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97538-4D7D-40CC-B8D4-EFAE8FC73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6217" y="1509184"/>
            <a:ext cx="10058400" cy="4656667"/>
          </a:xfrm>
        </p:spPr>
        <p:txBody>
          <a:bodyPr/>
          <a:lstStyle>
            <a:lvl1pPr marL="190495" indent="-190495">
              <a:buFont typeface="Wingdings" panose="05000000000000000000" pitchFamily="2" charset="2"/>
              <a:buChar char=""/>
              <a:defRPr lang="en-US" sz="1733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3990" indent="-191995">
              <a:buFont typeface="Wingdings" panose="05000000000000000000" pitchFamily="2" charset="2"/>
              <a:buChar char=""/>
              <a:defRPr/>
            </a:lvl2pPr>
            <a:lvl3pPr marL="575986" indent="-190495">
              <a:defRPr/>
            </a:lvl3pPr>
            <a:lvl4pPr marL="767981" indent="-190495">
              <a:defRPr/>
            </a:lvl4pPr>
            <a:lvl5pPr marL="959976" indent="-190495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010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358B7-D932-4EA0-BC76-BFBFAF94F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2AAF-C527-4F76-8A27-E0871D67C72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97538-4D7D-40CC-B8D4-EFAE8FC73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6217" y="1509184"/>
            <a:ext cx="10058400" cy="465666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CB5D22-87CA-49FA-BE4D-5BD5DB4BC5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6217" y="1509184"/>
            <a:ext cx="10058400" cy="465666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92680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-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AABF8E-7100-428B-AFC9-FCE83648C97F}"/>
              </a:ext>
            </a:extLst>
          </p:cNvPr>
          <p:cNvSpPr txBox="1"/>
          <p:nvPr userDrawn="1"/>
        </p:nvSpPr>
        <p:spPr>
          <a:xfrm>
            <a:off x="8135620" y="5783930"/>
            <a:ext cx="1010920" cy="2257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l-NL" sz="1467" dirty="0">
                <a:solidFill>
                  <a:schemeClr val="bg1"/>
                </a:solidFill>
              </a:rPr>
              <a:t>Adviseur: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BFC1150-BC04-4FA6-85A6-9DD770E5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27" y="1668326"/>
            <a:ext cx="8114453" cy="3887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A7A3A1E-1202-4BD5-AA31-EC747EFCB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6217" y="2432051"/>
            <a:ext cx="10058400" cy="3706283"/>
          </a:xfrm>
        </p:spPr>
        <p:txBody>
          <a:bodyPr/>
          <a:lstStyle>
            <a:lvl1pPr marL="190495" indent="-190495">
              <a:buFont typeface="Wingdings" panose="05000000000000000000" pitchFamily="2" charset="2"/>
              <a:buChar char=""/>
              <a:defRPr lang="en-US" sz="1733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3990" indent="-191995">
              <a:buFont typeface="Wingdings" panose="05000000000000000000" pitchFamily="2" charset="2"/>
              <a:buChar char=""/>
              <a:defRPr/>
            </a:lvl2pPr>
            <a:lvl3pPr marL="575986" indent="-190495">
              <a:defRPr/>
            </a:lvl3pPr>
            <a:lvl4pPr marL="767981" indent="-190495">
              <a:defRPr/>
            </a:lvl4pPr>
            <a:lvl5pPr marL="959976" indent="-190495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6962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AABF8E-7100-428B-AFC9-FCE83648C97F}"/>
              </a:ext>
            </a:extLst>
          </p:cNvPr>
          <p:cNvSpPr txBox="1"/>
          <p:nvPr userDrawn="1"/>
        </p:nvSpPr>
        <p:spPr>
          <a:xfrm>
            <a:off x="8135620" y="5783930"/>
            <a:ext cx="1010920" cy="2257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l-NL" sz="1467" dirty="0">
                <a:solidFill>
                  <a:schemeClr val="bg1"/>
                </a:solidFill>
              </a:rPr>
              <a:t>Adviseur: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B611339-1C9D-48B4-AF60-B6F873429A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217" y="2412504"/>
            <a:ext cx="10058400" cy="331417"/>
          </a:xfrm>
        </p:spPr>
        <p:txBody>
          <a:bodyPr/>
          <a:lstStyle>
            <a:lvl1pPr marL="0" indent="0">
              <a:buNone/>
              <a:defRPr sz="1600"/>
            </a:lvl1pPr>
            <a:lvl2pPr marL="191995" indent="0">
              <a:buNone/>
              <a:defRPr/>
            </a:lvl2pPr>
            <a:lvl3pPr marL="383990" indent="0">
              <a:buNone/>
              <a:defRPr/>
            </a:lvl3pPr>
            <a:lvl4pPr marL="575986" indent="0">
              <a:buNone/>
              <a:defRPr/>
            </a:lvl4pPr>
            <a:lvl5pPr marL="767981" indent="0">
              <a:buNone/>
              <a:defRPr/>
            </a:lvl5pPr>
          </a:lstStyle>
          <a:p>
            <a:pPr lvl="0"/>
            <a:r>
              <a:rPr lang="en-US" dirty="0"/>
              <a:t>&lt;Naam </a:t>
            </a:r>
            <a:r>
              <a:rPr lang="en-US" dirty="0" err="1"/>
              <a:t>adviseur</a:t>
            </a:r>
            <a:r>
              <a:rPr lang="en-US" dirty="0"/>
              <a:t>(s)&gt;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BCC69C0-7CB3-4C45-98F4-DFD3E0C3DD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6217" y="2743921"/>
            <a:ext cx="10058400" cy="331417"/>
          </a:xfrm>
        </p:spPr>
        <p:txBody>
          <a:bodyPr/>
          <a:lstStyle>
            <a:lvl1pPr marL="0" indent="0">
              <a:buNone/>
              <a:defRPr sz="1600"/>
            </a:lvl1pPr>
            <a:lvl2pPr marL="191995" indent="0">
              <a:buNone/>
              <a:defRPr/>
            </a:lvl2pPr>
            <a:lvl3pPr marL="383990" indent="0">
              <a:buNone/>
              <a:defRPr/>
            </a:lvl3pPr>
            <a:lvl4pPr marL="575986" indent="0">
              <a:buNone/>
              <a:defRPr/>
            </a:lvl4pPr>
            <a:lvl5pPr marL="767981" indent="0">
              <a:buNone/>
              <a:defRPr/>
            </a:lvl5pPr>
          </a:lstStyle>
          <a:p>
            <a:pPr lvl="0"/>
            <a:r>
              <a:rPr lang="en-US" dirty="0"/>
              <a:t>&lt;e-mail en </a:t>
            </a:r>
            <a:r>
              <a:rPr lang="en-US" dirty="0" err="1"/>
              <a:t>telefoon</a:t>
            </a:r>
            <a:r>
              <a:rPr lang="en-US" dirty="0"/>
              <a:t> nr </a:t>
            </a:r>
            <a:r>
              <a:rPr lang="en-US" dirty="0" err="1"/>
              <a:t>adviseur</a:t>
            </a:r>
            <a:r>
              <a:rPr lang="en-US" dirty="0"/>
              <a:t>(s)&gt;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F220CB7-F881-4411-AA15-50A7F98CDE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6217" y="3075338"/>
            <a:ext cx="5009304" cy="331417"/>
          </a:xfrm>
        </p:spPr>
        <p:txBody>
          <a:bodyPr/>
          <a:lstStyle>
            <a:lvl1pPr marL="0" indent="0">
              <a:buNone/>
              <a:defRPr sz="1600"/>
            </a:lvl1pPr>
            <a:lvl2pPr marL="191995" indent="0">
              <a:buNone/>
              <a:defRPr/>
            </a:lvl2pPr>
            <a:lvl3pPr marL="383990" indent="0">
              <a:buNone/>
              <a:defRPr/>
            </a:lvl3pPr>
            <a:lvl4pPr marL="575986" indent="0">
              <a:buNone/>
              <a:defRPr/>
            </a:lvl4pPr>
            <a:lvl5pPr marL="767981" indent="0">
              <a:buNone/>
              <a:defRPr/>
            </a:lvl5pPr>
          </a:lstStyle>
          <a:p>
            <a:pPr lvl="0"/>
            <a:r>
              <a:rPr lang="en-US" dirty="0"/>
              <a:t>datum</a:t>
            </a:r>
          </a:p>
          <a:p>
            <a:pPr lvl="0"/>
            <a:endParaRPr lang="en-US" dirty="0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7F1230B4-EEB9-4FC2-A240-B0A0AD71EA87}"/>
              </a:ext>
            </a:extLst>
          </p:cNvPr>
          <p:cNvSpPr txBox="1"/>
          <p:nvPr userDrawn="1"/>
        </p:nvSpPr>
        <p:spPr>
          <a:xfrm>
            <a:off x="1056217" y="3738705"/>
            <a:ext cx="2611120" cy="4647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18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1600" b="0" dirty="0"/>
              <a:t>www.kwa.nl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D31909F6-E0BB-41AB-A97A-A93A23B9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27" y="1634459"/>
            <a:ext cx="8114453" cy="38871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7343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08C757-064C-417F-6DC9-F58CE771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5DAE-0C69-6945-ADA6-6231200C6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8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41" r:id="rId30"/>
    <p:sldLayoutId id="2147483742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0027" y="745459"/>
            <a:ext cx="8114453" cy="388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027" y="1524001"/>
            <a:ext cx="10065173" cy="4521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514890D-A11E-4F8F-8DB4-798AAAAF4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44010"/>
            <a:ext cx="6654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accent1"/>
                </a:solidFill>
              </a:defRPr>
            </a:lvl1pPr>
          </a:lstStyle>
          <a:p>
            <a:fld id="{0D772AAF-C527-4F76-8A27-E0871D67C7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51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67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0495" indent="-190495" algn="l" defTabSz="1439964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"/>
        <a:tabLst>
          <a:tab pos="191995" algn="l"/>
          <a:tab pos="383990" algn="l"/>
          <a:tab pos="575986" algn="l"/>
        </a:tabLst>
        <a:defRPr sz="1733" kern="1200">
          <a:solidFill>
            <a:schemeClr val="tx2"/>
          </a:solidFill>
          <a:latin typeface="+mn-lt"/>
          <a:ea typeface="+mn-ea"/>
          <a:cs typeface="+mn-cs"/>
        </a:defRPr>
      </a:lvl1pPr>
      <a:lvl2pPr marL="383990" indent="-191995" algn="l" defTabSz="1439964" rtl="0" eaLnBrk="1" latinLnBrk="0" hangingPunct="1">
        <a:lnSpc>
          <a:spcPct val="100000"/>
        </a:lnSpc>
        <a:spcBef>
          <a:spcPts val="533"/>
        </a:spcBef>
        <a:buFont typeface="Wingdings" panose="05000000000000000000" pitchFamily="2" charset="2"/>
        <a:buChar char=""/>
        <a:tabLst>
          <a:tab pos="191995" algn="l"/>
          <a:tab pos="383990" algn="l"/>
          <a:tab pos="575986" algn="l"/>
        </a:tabLst>
        <a:defRPr sz="1733" kern="1200">
          <a:solidFill>
            <a:schemeClr val="tx2"/>
          </a:solidFill>
          <a:latin typeface="+mn-lt"/>
          <a:ea typeface="+mn-ea"/>
          <a:cs typeface="+mn-cs"/>
        </a:defRPr>
      </a:lvl2pPr>
      <a:lvl3pPr marL="575986" indent="-191995" algn="l" defTabSz="1439964" rtl="0" eaLnBrk="1" latinLnBrk="0" hangingPunct="1">
        <a:lnSpc>
          <a:spcPct val="100000"/>
        </a:lnSpc>
        <a:spcBef>
          <a:spcPts val="533"/>
        </a:spcBef>
        <a:buFont typeface="Wingdings" panose="05000000000000000000" pitchFamily="2" charset="2"/>
        <a:buChar char=""/>
        <a:tabLst>
          <a:tab pos="191995" algn="l"/>
          <a:tab pos="383990" algn="l"/>
          <a:tab pos="575986" algn="l"/>
        </a:tabLst>
        <a:defRPr sz="1733" kern="1200">
          <a:solidFill>
            <a:schemeClr val="tx2"/>
          </a:solidFill>
          <a:latin typeface="+mn-lt"/>
          <a:ea typeface="+mn-ea"/>
          <a:cs typeface="+mn-cs"/>
        </a:defRPr>
      </a:lvl3pPr>
      <a:lvl4pPr marL="767981" indent="-191995" algn="l" defTabSz="1439964" rtl="0" eaLnBrk="1" latinLnBrk="0" hangingPunct="1">
        <a:lnSpc>
          <a:spcPct val="100000"/>
        </a:lnSpc>
        <a:spcBef>
          <a:spcPts val="533"/>
        </a:spcBef>
        <a:buFont typeface="Wingdings" panose="05000000000000000000" pitchFamily="2" charset="2"/>
        <a:buChar char=""/>
        <a:tabLst>
          <a:tab pos="191995" algn="l"/>
          <a:tab pos="383990" algn="l"/>
          <a:tab pos="575986" algn="l"/>
        </a:tabLst>
        <a:defRPr sz="1733" kern="1200">
          <a:solidFill>
            <a:schemeClr val="tx2"/>
          </a:solidFill>
          <a:latin typeface="+mn-lt"/>
          <a:ea typeface="+mn-ea"/>
          <a:cs typeface="+mn-cs"/>
        </a:defRPr>
      </a:lvl4pPr>
      <a:lvl5pPr marL="959976" indent="-191995" algn="l" defTabSz="143996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Font typeface="Wingdings" panose="05000000000000000000" pitchFamily="2" charset="2"/>
        <a:buChar char=""/>
        <a:tabLst>
          <a:tab pos="191995" algn="l"/>
          <a:tab pos="383990" algn="l"/>
          <a:tab pos="575986" algn="l"/>
        </a:tabLst>
        <a:defRPr sz="1733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13">
          <p15:clr>
            <a:srgbClr val="F26B43"/>
          </p15:clr>
        </p15:guide>
        <p15:guide id="2" pos="2880">
          <p15:clr>
            <a:srgbClr val="F26B43"/>
          </p15:clr>
        </p15:guide>
        <p15:guide id="3" pos="499">
          <p15:clr>
            <a:srgbClr val="F26B43"/>
          </p15:clr>
        </p15:guide>
        <p15:guide id="4" pos="5251">
          <p15:clr>
            <a:srgbClr val="F26B43"/>
          </p15:clr>
        </p15:guide>
        <p15:guide id="5" orient="horz" pos="1620">
          <p15:clr>
            <a:srgbClr val="F26B43"/>
          </p15:clr>
        </p15:guide>
        <p15:guide id="6" orient="horz" pos="2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terdesk.nl/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www.arcadis.com/" TargetMode="Externa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C29ADC-67DC-0A7D-2689-94E93D90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1896174"/>
            <a:ext cx="10923588" cy="1547813"/>
          </a:xfrm>
        </p:spPr>
        <p:txBody>
          <a:bodyPr/>
          <a:lstStyle/>
          <a:p>
            <a:r>
              <a:rPr lang="nl-NL" noProof="0" dirty="0"/>
              <a:t>Welkom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C7AF4FD9-8A6D-4520-9CC2-8F5460E48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1301077"/>
          </a:xfrm>
        </p:spPr>
        <p:txBody>
          <a:bodyPr>
            <a:normAutofit/>
          </a:bodyPr>
          <a:lstStyle/>
          <a:p>
            <a:r>
              <a:rPr lang="nl-NL" dirty="0"/>
              <a:t>Informatiebijeenkomst actualisatie energiebesparingsplicht en Erkende maatregelenlijsten (EML)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1A7632D-D38A-CB98-A3D3-C74F2059D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411" y="4686300"/>
            <a:ext cx="7100533" cy="449722"/>
          </a:xfrm>
        </p:spPr>
        <p:txBody>
          <a:bodyPr/>
          <a:lstStyle/>
          <a:p>
            <a:r>
              <a:rPr lang="nl-NL" dirty="0"/>
              <a:t>21 april 2026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B9FE0-BD44-0138-16FB-16CE9E67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CD4F1B4-E91A-4C27-5C6E-664B94B1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Compactere lijst (2)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F9DF2B-F6EB-1ED4-9F76-9EF12EE4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F7C227-6A69-4872-1FC3-BCCCEDC8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AA599B-9A64-DB28-CB81-AC594A96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10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3738308-F011-00CB-9BC8-EA7DF790EFBD}"/>
              </a:ext>
            </a:extLst>
          </p:cNvPr>
          <p:cNvSpPr txBox="1"/>
          <p:nvPr/>
        </p:nvSpPr>
        <p:spPr>
          <a:xfrm>
            <a:off x="794658" y="2322635"/>
            <a:ext cx="109235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Maatregelen waarbij &gt;90% ‘niet van toepassing’ is gerapporteerd (als de betreffende categorie wél geselecteerd is)</a:t>
            </a:r>
            <a:br>
              <a:rPr lang="nl-NL" sz="2400" dirty="0"/>
            </a:br>
            <a:r>
              <a:rPr lang="nl-NL" sz="2400" dirty="0"/>
              <a:t>(7 op de huidige EML)</a:t>
            </a:r>
            <a:br>
              <a:rPr lang="nl-NL" sz="2400" dirty="0"/>
            </a:br>
            <a:br>
              <a:rPr lang="nl-NL" sz="1200" dirty="0"/>
            </a:br>
            <a:r>
              <a:rPr lang="nl-NL" dirty="0"/>
              <a:t>FB4	Vervang stoom als middel voor ruimteverwarming</a:t>
            </a:r>
            <a:br>
              <a:rPr lang="nl-NL" dirty="0"/>
            </a:br>
            <a:r>
              <a:rPr lang="nl-NL" dirty="0"/>
              <a:t>FH4	Plaats een glijbaanafsluiter</a:t>
            </a:r>
            <a:br>
              <a:rPr lang="nl-NL" dirty="0"/>
            </a:br>
            <a:r>
              <a:rPr lang="nl-NL" dirty="0"/>
              <a:t>PD3	Regel het </a:t>
            </a:r>
            <a:r>
              <a:rPr lang="nl-NL" dirty="0" err="1"/>
              <a:t>luchtafzuigdebiet</a:t>
            </a:r>
            <a:r>
              <a:rPr lang="nl-NL" dirty="0"/>
              <a:t> bij droog- en moffelovens</a:t>
            </a:r>
            <a:br>
              <a:rPr lang="nl-NL" dirty="0"/>
            </a:br>
            <a:r>
              <a:rPr lang="nl-NL" dirty="0"/>
              <a:t>PE5	Pas een elektrische verwarmingsmantel toe voor IBC-containers</a:t>
            </a:r>
            <a:br>
              <a:rPr lang="nl-NL" dirty="0"/>
            </a:br>
            <a:r>
              <a:rPr lang="nl-NL" dirty="0"/>
              <a:t>PE6	Gebruik het warme en koude water uit de sterilisatiecyclus</a:t>
            </a:r>
            <a:br>
              <a:rPr lang="nl-NL" dirty="0"/>
            </a:br>
            <a:r>
              <a:rPr lang="nl-NL" dirty="0"/>
              <a:t>PE7	Gebruik de restwarmte uit het blancheerproces</a:t>
            </a:r>
            <a:br>
              <a:rPr lang="nl-NL" dirty="0"/>
            </a:br>
            <a:r>
              <a:rPr lang="nl-NL" dirty="0"/>
              <a:t>PE8	Gebruik de warmte van folieblazen nuttig</a:t>
            </a:r>
            <a:br>
              <a:rPr lang="nl-NL" sz="1200" dirty="0"/>
            </a:br>
            <a:endParaRPr lang="nl-NL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Het totaal aantal maatregelen daalt van 149 naar ongeveer 100</a:t>
            </a:r>
          </a:p>
        </p:txBody>
      </p:sp>
    </p:spTree>
    <p:extLst>
      <p:ext uri="{BB962C8B-B14F-4D97-AF65-F5344CB8AC3E}">
        <p14:creationId xmlns:p14="http://schemas.microsoft.com/office/powerpoint/2010/main" val="141464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F519-915C-380D-10AF-1D193839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5BB4FD-7078-2AF4-DFDB-37DD04F3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3. Energieprijzen (1)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CC35AC-5088-3033-C526-D0E5B30A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32C5CA-BFDC-70EE-5FC5-B36AC0F2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474533-ECA7-F6FF-381A-4FEB7F47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11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6E4CE0D-5E2D-4AE5-0F8F-57D5E0F65C09}"/>
              </a:ext>
            </a:extLst>
          </p:cNvPr>
          <p:cNvSpPr txBox="1"/>
          <p:nvPr/>
        </p:nvSpPr>
        <p:spPr>
          <a:xfrm>
            <a:off x="635000" y="2402006"/>
            <a:ext cx="10923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TNO heeft in januari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/>
              <a:t>2026 de energieprijzen voor de energiebesparingsplicht geactualiseerd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De marginale gas- en elektriciteitsprijzen omvatten alleen de componenten die per kWh of m</a:t>
            </a:r>
            <a:r>
              <a:rPr lang="nl-NL" sz="2400" baseline="30000" dirty="0"/>
              <a:t>3</a:t>
            </a:r>
            <a:r>
              <a:rPr lang="nl-NL" sz="2400" dirty="0"/>
              <a:t> afgerekend worden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De groothandelsprijzen voor de periode 2027 t/m 2033 zijn gebaseerd op de </a:t>
            </a:r>
            <a:r>
              <a:rPr lang="nl-NL" sz="2400" dirty="0" err="1"/>
              <a:t>futureprijzen</a:t>
            </a: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2905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72C22-4156-0144-5FE4-6A39C2EE2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022EFF-A992-0C9D-9259-152D2C15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3. Energieprijzen (2)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66A985-110F-44C2-135D-082D0310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99432C-FDA9-6353-19D2-55559F28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B72505-A8F4-5559-58F5-17C44186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12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77D4A17-F963-1D62-FFEB-C48344FDD19C}"/>
              </a:ext>
            </a:extLst>
          </p:cNvPr>
          <p:cNvSpPr txBox="1"/>
          <p:nvPr/>
        </p:nvSpPr>
        <p:spPr>
          <a:xfrm>
            <a:off x="635000" y="2402006"/>
            <a:ext cx="109235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Bijmengverplichting groen gas en ETS2 zorgen voor een verhoging van de gasprijs met </a:t>
            </a:r>
            <a:r>
              <a:rPr lang="nl-NL" sz="2400" b="1" dirty="0"/>
              <a:t>€ 0,06 </a:t>
            </a:r>
            <a:r>
              <a:rPr lang="nl-NL" sz="2400" dirty="0"/>
              <a:t>en </a:t>
            </a:r>
            <a:r>
              <a:rPr lang="nl-NL" sz="2400" b="1" dirty="0"/>
              <a:t>€ 0,13 </a:t>
            </a:r>
            <a:r>
              <a:rPr lang="nl-NL" sz="2400" dirty="0"/>
              <a:t>per m</a:t>
            </a:r>
            <a:r>
              <a:rPr lang="nl-NL" sz="2400" baseline="30000" dirty="0"/>
              <a:t>3 </a:t>
            </a:r>
            <a:r>
              <a:rPr lang="nl-NL" sz="2400" dirty="0"/>
              <a:t>respectievelijk</a:t>
            </a:r>
            <a:r>
              <a:rPr lang="nl-NL" sz="2400" baseline="30000" dirty="0"/>
              <a:t> </a:t>
            </a:r>
          </a:p>
          <a:p>
            <a:endParaRPr lang="nl-NL" sz="2400" dirty="0"/>
          </a:p>
          <a:p>
            <a:r>
              <a:rPr lang="nl-NL" sz="2400" dirty="0"/>
              <a:t>Groothandelsprijzen &gt; 10 </a:t>
            </a:r>
            <a:r>
              <a:rPr lang="nl-NL" sz="2400" dirty="0" err="1"/>
              <a:t>mln</a:t>
            </a:r>
            <a:r>
              <a:rPr lang="nl-NL" sz="2400" dirty="0"/>
              <a:t> m3 sterk afgenomen, relevant i.v.m. verplaatsing </a:t>
            </a:r>
            <a:r>
              <a:rPr lang="nl-NL" sz="2400" dirty="0" err="1"/>
              <a:t>mba’s</a:t>
            </a:r>
            <a:r>
              <a:rPr lang="nl-NL" sz="2400" dirty="0"/>
              <a:t> naar informatieplicht</a:t>
            </a:r>
          </a:p>
          <a:p>
            <a:endParaRPr lang="nl-NL" sz="2400" dirty="0"/>
          </a:p>
          <a:p>
            <a:r>
              <a:rPr lang="nl-NL" sz="2400" dirty="0" err="1"/>
              <a:t>Terugleververgoeding</a:t>
            </a:r>
            <a:r>
              <a:rPr lang="nl-NL" sz="2400" dirty="0"/>
              <a:t> is na afschaffen saldering minimaal 50% van het kale leveringstarief</a:t>
            </a:r>
          </a:p>
          <a:p>
            <a:endParaRPr lang="nl-NL" sz="2400" dirty="0"/>
          </a:p>
          <a:p>
            <a:r>
              <a:rPr lang="nl-NL" sz="2400" dirty="0"/>
              <a:t>Rente voor kosten van financiering is </a:t>
            </a:r>
            <a:r>
              <a:rPr lang="nl-NL" sz="2400" b="1" dirty="0"/>
              <a:t>5,3%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6612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67B41-3A50-AFCF-10CB-92DC1796F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8D4A205-D32F-BAF8-94B3-C7547771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3. Energieprijzen (3)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0D0D91-F672-70B1-AC30-D2B171FA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FA8F3B-9967-8BD9-4507-545593B2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C26CBC-907F-D30A-B630-7CB07885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13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E41541-64B4-5DD9-B40D-286D4DA2DBB8}"/>
              </a:ext>
            </a:extLst>
          </p:cNvPr>
          <p:cNvSpPr txBox="1"/>
          <p:nvPr/>
        </p:nvSpPr>
        <p:spPr>
          <a:xfrm>
            <a:off x="635000" y="2402006"/>
            <a:ext cx="10923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Aardgas</a:t>
            </a:r>
            <a:r>
              <a:rPr lang="nl-NL" sz="2400" dirty="0"/>
              <a:t> </a:t>
            </a:r>
          </a:p>
          <a:p>
            <a:r>
              <a:rPr lang="nl-NL" sz="2400" dirty="0"/>
              <a:t>0 – 170.000 m</a:t>
            </a:r>
            <a:r>
              <a:rPr lang="nl-NL" sz="2400" baseline="30000" dirty="0"/>
              <a:t>3</a:t>
            </a:r>
            <a:r>
              <a:rPr lang="nl-NL" sz="2400" dirty="0"/>
              <a:t>: 			van </a:t>
            </a:r>
            <a:r>
              <a:rPr lang="nl-NL" sz="2400" b="1" dirty="0"/>
              <a:t>€ 1,16 </a:t>
            </a:r>
            <a:r>
              <a:rPr lang="nl-NL" sz="2400" dirty="0"/>
              <a:t>naar </a:t>
            </a:r>
            <a:r>
              <a:rPr lang="nl-NL" sz="2400" b="1" dirty="0"/>
              <a:t>€ 1,09</a:t>
            </a:r>
          </a:p>
          <a:p>
            <a:r>
              <a:rPr lang="nl-NL" sz="2400" dirty="0"/>
              <a:t>170.000 – 1 </a:t>
            </a:r>
            <a:r>
              <a:rPr lang="nl-NL" sz="2400" dirty="0" err="1"/>
              <a:t>mln</a:t>
            </a:r>
            <a:r>
              <a:rPr lang="nl-NL" sz="2400" dirty="0"/>
              <a:t> m</a:t>
            </a:r>
            <a:r>
              <a:rPr lang="nl-NL" sz="2400" baseline="30000" dirty="0"/>
              <a:t>3</a:t>
            </a:r>
            <a:r>
              <a:rPr lang="nl-NL" sz="2400" dirty="0"/>
              <a:t>:		van </a:t>
            </a:r>
            <a:r>
              <a:rPr lang="nl-NL" sz="2400" b="1" dirty="0"/>
              <a:t>€ 0,83 </a:t>
            </a:r>
            <a:r>
              <a:rPr lang="nl-NL" sz="2400" dirty="0"/>
              <a:t>naar </a:t>
            </a:r>
            <a:r>
              <a:rPr lang="nl-NL" sz="2400" b="1" dirty="0"/>
              <a:t>€ 0,80</a:t>
            </a:r>
          </a:p>
          <a:p>
            <a:r>
              <a:rPr lang="nl-NL" sz="2400" dirty="0"/>
              <a:t>1 </a:t>
            </a:r>
            <a:r>
              <a:rPr lang="nl-NL" sz="2400" dirty="0" err="1"/>
              <a:t>mln</a:t>
            </a:r>
            <a:r>
              <a:rPr lang="nl-NL" sz="2400" dirty="0"/>
              <a:t> – 10 </a:t>
            </a:r>
            <a:r>
              <a:rPr lang="nl-NL" sz="2400" dirty="0" err="1"/>
              <a:t>mln</a:t>
            </a:r>
            <a:r>
              <a:rPr lang="nl-NL" sz="2400" dirty="0"/>
              <a:t> m</a:t>
            </a:r>
            <a:r>
              <a:rPr lang="nl-NL" sz="2400" baseline="30000" dirty="0"/>
              <a:t>3</a:t>
            </a:r>
            <a:r>
              <a:rPr lang="nl-NL" sz="2400" dirty="0"/>
              <a:t>:		van </a:t>
            </a:r>
            <a:r>
              <a:rPr lang="nl-NL" sz="2400" b="1" dirty="0"/>
              <a:t>€ 0,72 </a:t>
            </a:r>
            <a:r>
              <a:rPr lang="nl-NL" sz="2400" dirty="0"/>
              <a:t>naar </a:t>
            </a:r>
            <a:r>
              <a:rPr lang="nl-NL" sz="2400" b="1" dirty="0"/>
              <a:t>€ 0,66</a:t>
            </a:r>
          </a:p>
          <a:p>
            <a:r>
              <a:rPr lang="nl-NL" sz="2400" dirty="0"/>
              <a:t>&gt; 10 </a:t>
            </a:r>
            <a:r>
              <a:rPr lang="nl-NL" sz="2400" dirty="0" err="1"/>
              <a:t>mln</a:t>
            </a:r>
            <a:r>
              <a:rPr lang="nl-NL" sz="2400" dirty="0"/>
              <a:t> m</a:t>
            </a:r>
            <a:r>
              <a:rPr lang="nl-NL" sz="2400" baseline="30000" dirty="0"/>
              <a:t>3</a:t>
            </a:r>
            <a:r>
              <a:rPr lang="nl-NL" sz="2400" dirty="0"/>
              <a:t>:			van </a:t>
            </a:r>
            <a:r>
              <a:rPr lang="nl-NL" sz="2400" b="1" dirty="0"/>
              <a:t>€ 0,62 </a:t>
            </a:r>
            <a:r>
              <a:rPr lang="nl-NL" sz="2400" dirty="0"/>
              <a:t>naar </a:t>
            </a:r>
            <a:r>
              <a:rPr lang="nl-NL" sz="2400" b="1" dirty="0"/>
              <a:t>€ 0,28</a:t>
            </a:r>
          </a:p>
          <a:p>
            <a:endParaRPr lang="nl-NL" sz="2400" dirty="0"/>
          </a:p>
          <a:p>
            <a:r>
              <a:rPr lang="nl-NL" sz="2400" dirty="0">
                <a:solidFill>
                  <a:schemeClr val="tx2"/>
                </a:solidFill>
              </a:rPr>
              <a:t>Elektriciteit</a:t>
            </a:r>
          </a:p>
          <a:p>
            <a:r>
              <a:rPr lang="nl-NL" sz="2400" dirty="0"/>
              <a:t>50.000 – 10 </a:t>
            </a:r>
            <a:r>
              <a:rPr lang="nl-NL" sz="2400" dirty="0" err="1"/>
              <a:t>mln</a:t>
            </a:r>
            <a:r>
              <a:rPr lang="nl-NL" sz="2400" dirty="0"/>
              <a:t> kWh		van </a:t>
            </a:r>
            <a:r>
              <a:rPr lang="nl-NL" sz="2400" b="1" dirty="0"/>
              <a:t>€ 0,21</a:t>
            </a:r>
            <a:r>
              <a:rPr lang="nl-NL" sz="2400" dirty="0"/>
              <a:t> naar </a:t>
            </a:r>
            <a:r>
              <a:rPr lang="nl-NL" sz="2400" b="1" dirty="0"/>
              <a:t>€ 0,15</a:t>
            </a:r>
          </a:p>
          <a:p>
            <a:endParaRPr lang="nl-NL" sz="2400" dirty="0"/>
          </a:p>
          <a:p>
            <a:r>
              <a:rPr lang="nl-NL" sz="2400" dirty="0" err="1"/>
              <a:t>Terugleververgoeding</a:t>
            </a:r>
            <a:r>
              <a:rPr lang="nl-NL" sz="2400" dirty="0"/>
              <a:t>		van </a:t>
            </a:r>
            <a:r>
              <a:rPr lang="nl-NL" sz="2400" b="1" dirty="0"/>
              <a:t>€ 0,127 </a:t>
            </a:r>
            <a:r>
              <a:rPr lang="nl-NL" sz="2400" dirty="0"/>
              <a:t>naar </a:t>
            </a:r>
            <a:r>
              <a:rPr lang="nl-NL" sz="2400" b="1" dirty="0"/>
              <a:t>€ 0,040</a:t>
            </a:r>
          </a:p>
        </p:txBody>
      </p:sp>
    </p:spTree>
    <p:extLst>
      <p:ext uri="{BB962C8B-B14F-4D97-AF65-F5344CB8AC3E}">
        <p14:creationId xmlns:p14="http://schemas.microsoft.com/office/powerpoint/2010/main" val="138273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4A440-7C2A-CE7D-D53A-6F89EFFE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414E72-B36F-87B5-536E-BD327138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3. Energieprijzen (4)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604375-86E9-355C-710F-6923FDA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A1677D-2CC8-5809-570B-18B8DFAD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553823-326D-A242-00F2-550F119E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14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9B3C0D9-8EF2-8F87-6B25-EBE8FFEEF829}"/>
              </a:ext>
            </a:extLst>
          </p:cNvPr>
          <p:cNvSpPr txBox="1"/>
          <p:nvPr/>
        </p:nvSpPr>
        <p:spPr>
          <a:xfrm>
            <a:off x="635000" y="2402006"/>
            <a:ext cx="10923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Glastuinbouw</a:t>
            </a:r>
          </a:p>
          <a:p>
            <a:endParaRPr lang="nl-NL" sz="2400" dirty="0"/>
          </a:p>
          <a:p>
            <a:r>
              <a:rPr lang="nl-NL" sz="2400" dirty="0"/>
              <a:t>Gezien voorgenomen compensatie blijven kosten voor de bijmengverplichting groen gas en voor ETS2 buiten beschouwing</a:t>
            </a:r>
          </a:p>
          <a:p>
            <a:endParaRPr lang="nl-NL" sz="2400" dirty="0"/>
          </a:p>
          <a:p>
            <a:r>
              <a:rPr lang="nl-NL" sz="2400" dirty="0"/>
              <a:t>Onderscheid tussen tarieven voor glastuinders met WKK en zonder WKK</a:t>
            </a:r>
          </a:p>
          <a:p>
            <a:endParaRPr lang="nl-NL" sz="2400" dirty="0"/>
          </a:p>
          <a:p>
            <a:r>
              <a:rPr lang="nl-NL" sz="2400" dirty="0"/>
              <a:t>Alle tarieven worden gedeeld bij de aanstaande internetconsultatie</a:t>
            </a:r>
          </a:p>
        </p:txBody>
      </p:sp>
    </p:spTree>
    <p:extLst>
      <p:ext uri="{BB962C8B-B14F-4D97-AF65-F5344CB8AC3E}">
        <p14:creationId xmlns:p14="http://schemas.microsoft.com/office/powerpoint/2010/main" val="10072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2E71-3A33-220D-7466-5B1A0865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C1E9FA-1071-5709-29F1-D36F8FCA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4. </a:t>
            </a:r>
            <a:r>
              <a:rPr lang="nl-NL" dirty="0"/>
              <a:t>W</a:t>
            </a:r>
            <a:r>
              <a:rPr lang="nl-NL" noProof="0" dirty="0" err="1"/>
              <a:t>ijzigingen</a:t>
            </a:r>
            <a:r>
              <a:rPr lang="nl-NL" noProof="0" dirty="0"/>
              <a:t> (1)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650683-05D2-301E-EC94-41B2F38C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15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FA4AED2-5850-1D9A-AD2E-03C28527BDC0}"/>
              </a:ext>
            </a:extLst>
          </p:cNvPr>
          <p:cNvSpPr txBox="1"/>
          <p:nvPr/>
        </p:nvSpPr>
        <p:spPr>
          <a:xfrm>
            <a:off x="633412" y="2302907"/>
            <a:ext cx="109235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Afgevallen (terugverdientijd &gt; 7 jaar) (1):</a:t>
            </a:r>
            <a:endParaRPr lang="nl-NL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Pas een omgekeerde osmose (RO)-installatie toe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Pas een frequentieregelaar toe om het </a:t>
            </a:r>
            <a:r>
              <a:rPr lang="nl-NL" sz="2200" dirty="0" err="1"/>
              <a:t>circulatievoud</a:t>
            </a:r>
            <a:r>
              <a:rPr lang="nl-NL" sz="2200" dirty="0"/>
              <a:t> te regelen bij gekoelde opslag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Plaats een tijdklok samen met een daglichtregeling als de verlichting op vaste tijden moet branden terwijl het donker is (terreinverlichting)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Plaats een bewegingssensor op plaatsen waar de lampen niet altijd aan hoeven te zijn (terreinverlichting)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Dek het zwembad af met zwembadafdekking buiten de openingstijden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Win warmte terug uit het spoelwater door gebruik te maken van een spoelwaterbuffer</a:t>
            </a:r>
            <a:br>
              <a:rPr lang="nl-NL" sz="2200" dirty="0"/>
            </a:br>
            <a:endParaRPr lang="nl-NL" sz="22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6476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5BDB3-B43D-1882-E745-9B4232F41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47D8C2-7524-60E2-58E8-50F9470C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4. </a:t>
            </a:r>
            <a:r>
              <a:rPr lang="nl-NL" dirty="0"/>
              <a:t>W</a:t>
            </a:r>
            <a:r>
              <a:rPr lang="nl-NL" noProof="0" dirty="0" err="1"/>
              <a:t>ijzigingen</a:t>
            </a:r>
            <a:r>
              <a:rPr lang="nl-NL" noProof="0" dirty="0"/>
              <a:t> (2)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B4B76E-A5A7-267B-FDB6-FB136A1D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16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99E5890-B6AF-8B10-420F-65E6C16A6AA2}"/>
              </a:ext>
            </a:extLst>
          </p:cNvPr>
          <p:cNvSpPr txBox="1"/>
          <p:nvPr/>
        </p:nvSpPr>
        <p:spPr>
          <a:xfrm>
            <a:off x="634206" y="2341271"/>
            <a:ext cx="109235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Afgevallen (terugverdientijd &gt; 7 jaar) (2):</a:t>
            </a:r>
            <a:endParaRPr lang="nl-NL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Neem een </a:t>
            </a:r>
            <a:r>
              <a:rPr lang="nl-NL" sz="2200" dirty="0" err="1"/>
              <a:t>laagbelaste</a:t>
            </a:r>
            <a:r>
              <a:rPr lang="nl-NL" sz="2200" dirty="0"/>
              <a:t> </a:t>
            </a:r>
            <a:r>
              <a:rPr lang="nl-NL" sz="2200" dirty="0" err="1"/>
              <a:t>Uninterrupted</a:t>
            </a:r>
            <a:r>
              <a:rPr lang="nl-NL" sz="2200" dirty="0"/>
              <a:t> Power Supply (UPS) uit bedrijf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Breng een scheiding aan tussen de koude aanvoerlucht en de warme afvoerlucht in de datazaal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Plaats zonnepanelen op het dak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Pas infrarooddrogers toe als droogsysteem voor spotreparaties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Pas een hoogfrequente HR-lader toe voor het opladen van tractiebatterijen</a:t>
            </a:r>
            <a:br>
              <a:rPr lang="nl-NL" sz="2200" dirty="0"/>
            </a:br>
            <a:endParaRPr lang="nl-NL" sz="22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6783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ED7E7-EF3D-DFF6-18CF-BCD5DCFA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98F567-8966-55A8-D609-C1DFE9AD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4. </a:t>
            </a:r>
            <a:r>
              <a:rPr lang="nl-NL" dirty="0"/>
              <a:t>W</a:t>
            </a:r>
            <a:r>
              <a:rPr lang="nl-NL" noProof="0" dirty="0" err="1"/>
              <a:t>ijzigingen</a:t>
            </a:r>
            <a:r>
              <a:rPr lang="nl-NL" noProof="0" dirty="0"/>
              <a:t> (3)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662E10-89E6-DBB9-5F79-9DFE827C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F8B827-F953-B92A-26A2-DA4FF968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B386F8-BD59-D8DA-6B04-DE6E402C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17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8D1C19D-DD82-B420-9547-0844D9F0C3E3}"/>
              </a:ext>
            </a:extLst>
          </p:cNvPr>
          <p:cNvSpPr txBox="1"/>
          <p:nvPr/>
        </p:nvSpPr>
        <p:spPr>
          <a:xfrm>
            <a:off x="634206" y="2000560"/>
            <a:ext cx="109235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Toegevoegd: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Pas een regeling toe op een bestaand luchtgordijn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Pas een deurdranger of automatische schuifdeur toe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Plaats decentrale boilers in plaats van een warm tapwater circulatieleiding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Pas een enthalpiewisselaar toe in de luchtbehandelingskast van bevochtigde ruimtes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Vervang elektrische terrasverwarming door elektrische verwarmde zitkussens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Plaats bewegingssensoren op </a:t>
            </a:r>
            <a:r>
              <a:rPr lang="nl-NL" sz="2200" dirty="0" err="1"/>
              <a:t>terrasverwarmers</a:t>
            </a:r>
            <a:endParaRPr lang="nl-NL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Pas </a:t>
            </a:r>
            <a:r>
              <a:rPr lang="nl-NL" sz="2200" dirty="0" err="1"/>
              <a:t>adiabatische</a:t>
            </a:r>
            <a:r>
              <a:rPr lang="nl-NL" sz="2200" dirty="0"/>
              <a:t> voorkoeling toe in datacenters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Pas een kalverdekje toe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2570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6F71F-7D87-3A8A-BF3C-E98804977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3A12BB1-39FC-7F51-B73D-EC4526B4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5. Indeling van de categorieën (1)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DD7F55-6A7E-C786-AFFE-7EBE12D4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33F5C-C1C8-3271-CA7D-21D78CDF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8FC609-416A-CC4A-5242-AC516FF3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18</a:t>
            </a:fld>
            <a:endParaRPr lang="nl-NL" noProof="0" dirty="0"/>
          </a:p>
        </p:txBody>
      </p:sp>
      <p:graphicFrame>
        <p:nvGraphicFramePr>
          <p:cNvPr id="15" name="Tijdelijke aanduiding voor inhoud 14">
            <a:extLst>
              <a:ext uri="{FF2B5EF4-FFF2-40B4-BE49-F238E27FC236}">
                <a16:creationId xmlns:a16="http://schemas.microsoft.com/office/drawing/2014/main" id="{C5944B13-4447-BF2E-E1BD-AC0AF6438C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2143" y="2526506"/>
          <a:ext cx="8369301" cy="3457575"/>
        </p:xfrm>
        <a:graphic>
          <a:graphicData uri="http://schemas.openxmlformats.org/drawingml/2006/table">
            <a:tbl>
              <a:tblPr/>
              <a:tblGrid>
                <a:gridCol w="3303922">
                  <a:extLst>
                    <a:ext uri="{9D8B030D-6E8A-4147-A177-3AD203B41FA5}">
                      <a16:colId xmlns:a16="http://schemas.microsoft.com/office/drawing/2014/main" val="79439009"/>
                    </a:ext>
                  </a:extLst>
                </a:gridCol>
                <a:gridCol w="482417">
                  <a:extLst>
                    <a:ext uri="{9D8B030D-6E8A-4147-A177-3AD203B41FA5}">
                      <a16:colId xmlns:a16="http://schemas.microsoft.com/office/drawing/2014/main" val="190601150"/>
                    </a:ext>
                  </a:extLst>
                </a:gridCol>
                <a:gridCol w="609369">
                  <a:extLst>
                    <a:ext uri="{9D8B030D-6E8A-4147-A177-3AD203B41FA5}">
                      <a16:colId xmlns:a16="http://schemas.microsoft.com/office/drawing/2014/main" val="3314139985"/>
                    </a:ext>
                  </a:extLst>
                </a:gridCol>
                <a:gridCol w="3491176">
                  <a:extLst>
                    <a:ext uri="{9D8B030D-6E8A-4147-A177-3AD203B41FA5}">
                      <a16:colId xmlns:a16="http://schemas.microsoft.com/office/drawing/2014/main" val="2004541857"/>
                    </a:ext>
                  </a:extLst>
                </a:gridCol>
                <a:gridCol w="482417">
                  <a:extLst>
                    <a:ext uri="{9D8B030D-6E8A-4147-A177-3AD203B41FA5}">
                      <a16:colId xmlns:a16="http://schemas.microsoft.com/office/drawing/2014/main" val="1471313774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Perslucht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Perslucht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83698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Aandrijvingen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71625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Aandrijvingen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Koelmeubelen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6116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Productkoeling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Productkoeling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05533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Grootkeukenapparatuur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Grootkeukenapparatuur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98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Ovens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Terreinverlichting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5257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Terreinverlichting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Zwembad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31253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Zwembad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Terasverwarming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75662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Serverruimte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99512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Roltrap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543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Zonnepanelen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82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728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F9B99-337F-0C48-5132-0F543BCF3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54ABBE-CB73-3A55-387C-E5EC6727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5. Indeling van de categorieën (2)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16549-ABD2-8FDD-1646-DC830FD3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CFDB35-A9FE-A2E1-A169-11D6617D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FBFACC-99CD-E44F-1713-B37FA1AD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19</a:t>
            </a:fld>
            <a:endParaRPr lang="nl-NL" noProof="0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51478A24-5F34-A75F-0F5C-F1A62557E5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7393" y="2683669"/>
          <a:ext cx="8178801" cy="3143250"/>
        </p:xfrm>
        <a:graphic>
          <a:graphicData uri="http://schemas.openxmlformats.org/drawingml/2006/table">
            <a:tbl>
              <a:tblPr/>
              <a:tblGrid>
                <a:gridCol w="3302611">
                  <a:extLst>
                    <a:ext uri="{9D8B030D-6E8A-4147-A177-3AD203B41FA5}">
                      <a16:colId xmlns:a16="http://schemas.microsoft.com/office/drawing/2014/main" val="3134168948"/>
                    </a:ext>
                  </a:extLst>
                </a:gridCol>
                <a:gridCol w="482226">
                  <a:extLst>
                    <a:ext uri="{9D8B030D-6E8A-4147-A177-3AD203B41FA5}">
                      <a16:colId xmlns:a16="http://schemas.microsoft.com/office/drawing/2014/main" val="3666394703"/>
                    </a:ext>
                  </a:extLst>
                </a:gridCol>
                <a:gridCol w="609127">
                  <a:extLst>
                    <a:ext uri="{9D8B030D-6E8A-4147-A177-3AD203B41FA5}">
                      <a16:colId xmlns:a16="http://schemas.microsoft.com/office/drawing/2014/main" val="2361722127"/>
                    </a:ext>
                  </a:extLst>
                </a:gridCol>
                <a:gridCol w="3302611">
                  <a:extLst>
                    <a:ext uri="{9D8B030D-6E8A-4147-A177-3AD203B41FA5}">
                      <a16:colId xmlns:a16="http://schemas.microsoft.com/office/drawing/2014/main" val="1798047575"/>
                    </a:ext>
                  </a:extLst>
                </a:gridCol>
                <a:gridCol w="482226">
                  <a:extLst>
                    <a:ext uri="{9D8B030D-6E8A-4147-A177-3AD203B41FA5}">
                      <a16:colId xmlns:a16="http://schemas.microsoft.com/office/drawing/2014/main" val="3256109736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Natlakspuitcabines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Procesapparatuur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08705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Drogen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Drogen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59756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Procesbaden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9962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Procesapparatuur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Ovens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7444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Proceswarmte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Verwarmde processen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57321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Proceskoeling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Gekoelde processen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64984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Veehouderijen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Natlakspuitcabines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56314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Datacentrum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Datacentrum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50489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Glastuinbouw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Veehouderijen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0209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Glastuinbouw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285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26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792EF51-4C04-F943-A6F2-35EF9FCD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34" y="1459880"/>
            <a:ext cx="5003801" cy="1029308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noProof="0" dirty="0"/>
              <a:t>Programma</a:t>
            </a:r>
            <a:br>
              <a:rPr lang="nl-NL" noProof="0" dirty="0"/>
            </a:br>
            <a:endParaRPr lang="nl-NL" noProof="0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F39F4EC-B781-4684-39A5-862CBE0EE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8467" y="677418"/>
            <a:ext cx="4380121" cy="613605"/>
          </a:xfrm>
        </p:spPr>
        <p:txBody>
          <a:bodyPr/>
          <a:lstStyle/>
          <a:p>
            <a:r>
              <a:rPr lang="nl-NL" noProof="0" dirty="0"/>
              <a:t>Welkom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53289282-F823-CFA5-A83B-18BCEE72CB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8467" y="1494982"/>
            <a:ext cx="4683096" cy="817562"/>
          </a:xfrm>
        </p:spPr>
        <p:txBody>
          <a:bodyPr>
            <a:normAutofit/>
          </a:bodyPr>
          <a:lstStyle/>
          <a:p>
            <a:r>
              <a:rPr lang="nl-NL" noProof="0" dirty="0"/>
              <a:t>Beleid energiebesparingsplicht</a:t>
            </a:r>
          </a:p>
          <a:p>
            <a:r>
              <a:rPr lang="nl-NL" sz="1400" i="1" noProof="0" dirty="0"/>
              <a:t>Ministerie van EZK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203DE10-C341-3B8F-83D7-7750979440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8467" y="2489188"/>
            <a:ext cx="4683096" cy="817562"/>
          </a:xfrm>
        </p:spPr>
        <p:txBody>
          <a:bodyPr/>
          <a:lstStyle/>
          <a:p>
            <a:r>
              <a:rPr lang="nl-NL" noProof="0" dirty="0"/>
              <a:t>Algemene wijzigingen aan de EML</a:t>
            </a:r>
          </a:p>
          <a:p>
            <a:r>
              <a:rPr lang="nl-NL" sz="1400" i="1" noProof="0" dirty="0"/>
              <a:t>Rijksdienst voor Ondernemend Nederland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E8D87A7C-EEE3-BD97-A8DF-626019CA8B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78467" y="4431015"/>
            <a:ext cx="4683096" cy="817562"/>
          </a:xfrm>
        </p:spPr>
        <p:txBody>
          <a:bodyPr>
            <a:normAutofit/>
          </a:bodyPr>
          <a:lstStyle/>
          <a:p>
            <a:r>
              <a:rPr lang="nl-NL" noProof="0" dirty="0"/>
              <a:t>EML Faciliteiten en Processen</a:t>
            </a:r>
          </a:p>
          <a:p>
            <a:r>
              <a:rPr lang="nl-NL" sz="1400" i="1" noProof="0" dirty="0"/>
              <a:t>KWA Bedrijfsadviseurs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C1184F64-F7A3-9C63-7E9A-E0AEB81C30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78467" y="5398894"/>
            <a:ext cx="4683096" cy="817562"/>
          </a:xfrm>
        </p:spPr>
        <p:txBody>
          <a:bodyPr>
            <a:normAutofit/>
          </a:bodyPr>
          <a:lstStyle/>
          <a:p>
            <a:r>
              <a:rPr lang="nl-NL" noProof="0" dirty="0"/>
              <a:t>EML Gebouwen</a:t>
            </a:r>
          </a:p>
          <a:p>
            <a:r>
              <a:rPr lang="nl-NL" sz="1500" i="1" dirty="0"/>
              <a:t>DWA</a:t>
            </a:r>
            <a:endParaRPr lang="nl-NL" sz="1500" i="1" noProof="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560FFE-565F-ABCB-A4AA-BA47BB39460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CCA8B2-5D10-03A5-FA53-3841B1C62B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29F6CE-E257-E319-5895-51C7DC53C3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2</a:t>
            </a:fld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CB00A7-D48F-0CCA-C4C0-EC82BBD56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726" y="677419"/>
            <a:ext cx="631553" cy="817563"/>
          </a:xfrm>
        </p:spPr>
        <p:txBody>
          <a:bodyPr/>
          <a:lstStyle/>
          <a:p>
            <a:pPr algn="l"/>
            <a:r>
              <a:rPr lang="nl-NL" noProof="0" dirty="0"/>
              <a:t>1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7FE470F-2FE5-722B-5281-9E560DC91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8725" y="1585198"/>
            <a:ext cx="631553" cy="817563"/>
          </a:xfrm>
        </p:spPr>
        <p:txBody>
          <a:bodyPr/>
          <a:lstStyle/>
          <a:p>
            <a:pPr algn="l"/>
            <a:r>
              <a:rPr lang="nl-NL" noProof="0" dirty="0"/>
              <a:t>2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902DDB6-B0F5-0008-596A-1F4FBEA9C9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8725" y="2494987"/>
            <a:ext cx="631553" cy="817563"/>
          </a:xfrm>
        </p:spPr>
        <p:txBody>
          <a:bodyPr/>
          <a:lstStyle/>
          <a:p>
            <a:pPr algn="l"/>
            <a:r>
              <a:rPr lang="nl-NL" noProof="0" dirty="0"/>
              <a:t>3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8C6D0FB-D873-47DF-D7AB-3AD1964B7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5490" y="4401835"/>
            <a:ext cx="631553" cy="817563"/>
          </a:xfrm>
        </p:spPr>
        <p:txBody>
          <a:bodyPr/>
          <a:lstStyle/>
          <a:p>
            <a:pPr algn="l"/>
            <a:r>
              <a:rPr lang="nl-NL" noProof="0" dirty="0"/>
              <a:t>5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2E1B920-DCF9-E16B-4881-152B025A4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5489" y="5398894"/>
            <a:ext cx="631553" cy="817563"/>
          </a:xfrm>
        </p:spPr>
        <p:txBody>
          <a:bodyPr/>
          <a:lstStyle/>
          <a:p>
            <a:pPr algn="l"/>
            <a:r>
              <a:rPr lang="nl-NL" noProof="0" dirty="0"/>
              <a:t>6</a:t>
            </a:r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6C71C144-C07A-0F1C-7E55-BE865658B555}"/>
              </a:ext>
            </a:extLst>
          </p:cNvPr>
          <p:cNvSpPr txBox="1">
            <a:spLocks/>
          </p:cNvSpPr>
          <p:nvPr/>
        </p:nvSpPr>
        <p:spPr>
          <a:xfrm>
            <a:off x="6405491" y="3404776"/>
            <a:ext cx="631553" cy="817563"/>
          </a:xfrm>
          <a:prstGeom prst="rect">
            <a:avLst/>
          </a:prstGeom>
        </p:spPr>
        <p:txBody>
          <a:bodyPr vert="horz" lIns="91440" tIns="45720" rIns="91440" bIns="46800" rtlCol="0" anchor="b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4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/>
              <a:t>4</a:t>
            </a:r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A4ED8555-7CC6-8714-106F-59F33D6991B1}"/>
              </a:ext>
            </a:extLst>
          </p:cNvPr>
          <p:cNvSpPr txBox="1">
            <a:spLocks/>
          </p:cNvSpPr>
          <p:nvPr/>
        </p:nvSpPr>
        <p:spPr>
          <a:xfrm>
            <a:off x="7178467" y="3429000"/>
            <a:ext cx="4683096" cy="817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3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Rapportageloket informatieplicht</a:t>
            </a:r>
          </a:p>
          <a:p>
            <a:r>
              <a:rPr lang="nl-NL" sz="1400" i="1" dirty="0"/>
              <a:t>Rijksdienst voor Ondernemend Nederland</a:t>
            </a:r>
          </a:p>
        </p:txBody>
      </p:sp>
    </p:spTree>
    <p:extLst>
      <p:ext uri="{BB962C8B-B14F-4D97-AF65-F5344CB8AC3E}">
        <p14:creationId xmlns:p14="http://schemas.microsoft.com/office/powerpoint/2010/main" val="122124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37CD2-36A7-21AB-407C-A7AB36E3B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88627A-31E0-388A-1F6A-709847E9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5. Indeling van de categorieën (3)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73FB5-9787-A73B-0463-123AEF98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9AAE25-6858-2FC7-C355-EBCB11A5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71DAFE-8B3D-40F4-926F-4976F1FE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20</a:t>
            </a:fld>
            <a:endParaRPr lang="nl-NL" noProof="0" dirty="0"/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887011D7-88FD-9954-EA4C-28A4A72D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2143" y="2997994"/>
          <a:ext cx="8369301" cy="2514600"/>
        </p:xfrm>
        <a:graphic>
          <a:graphicData uri="http://schemas.openxmlformats.org/drawingml/2006/table">
            <a:tbl>
              <a:tblPr/>
              <a:tblGrid>
                <a:gridCol w="3303922">
                  <a:extLst>
                    <a:ext uri="{9D8B030D-6E8A-4147-A177-3AD203B41FA5}">
                      <a16:colId xmlns:a16="http://schemas.microsoft.com/office/drawing/2014/main" val="2743435228"/>
                    </a:ext>
                  </a:extLst>
                </a:gridCol>
                <a:gridCol w="482417">
                  <a:extLst>
                    <a:ext uri="{9D8B030D-6E8A-4147-A177-3AD203B41FA5}">
                      <a16:colId xmlns:a16="http://schemas.microsoft.com/office/drawing/2014/main" val="4074046794"/>
                    </a:ext>
                  </a:extLst>
                </a:gridCol>
                <a:gridCol w="609369">
                  <a:extLst>
                    <a:ext uri="{9D8B030D-6E8A-4147-A177-3AD203B41FA5}">
                      <a16:colId xmlns:a16="http://schemas.microsoft.com/office/drawing/2014/main" val="1776964259"/>
                    </a:ext>
                  </a:extLst>
                </a:gridCol>
                <a:gridCol w="3491176">
                  <a:extLst>
                    <a:ext uri="{9D8B030D-6E8A-4147-A177-3AD203B41FA5}">
                      <a16:colId xmlns:a16="http://schemas.microsoft.com/office/drawing/2014/main" val="1441739736"/>
                    </a:ext>
                  </a:extLst>
                </a:gridCol>
                <a:gridCol w="482417">
                  <a:extLst>
                    <a:ext uri="{9D8B030D-6E8A-4147-A177-3AD203B41FA5}">
                      <a16:colId xmlns:a16="http://schemas.microsoft.com/office/drawing/2014/main" val="4100223947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Energiebeheersysteem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Energiebeheertechnieken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74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Isolatie van de schil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Isolatie van de schil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13529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Ruimteverwarming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Ruimteverwarming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8999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Ruimteventilatie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Ruimteventilatie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2683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Warm tapwater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Warm tapwater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43017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Binnenverlichting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Verlichting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98882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Buitenverlichting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Ruimtebevochtiging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68098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Zonnepanelen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88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52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997F1-3DC4-F7B5-6A6F-A040FF2D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F8E898-684A-EFE1-7F28-67C74066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6. </a:t>
            </a:r>
            <a:r>
              <a:rPr lang="nl-NL" dirty="0"/>
              <a:t>Tijdspad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036EED-6A5C-B98D-4401-0D18CBA4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CC8C38-5CB3-9864-E8AB-5FDBF4ED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4910C1-4463-56DE-1DBC-72C1AF78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21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5A1D95D-E53C-167F-69C1-ACD2383366A0}"/>
              </a:ext>
            </a:extLst>
          </p:cNvPr>
          <p:cNvSpPr txBox="1"/>
          <p:nvPr/>
        </p:nvSpPr>
        <p:spPr>
          <a:xfrm>
            <a:off x="634206" y="2387492"/>
            <a:ext cx="1092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Begin mei stuurt RVO de concept EML naar EZK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Daarna internetconsultatie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Publicatie in december</a:t>
            </a:r>
          </a:p>
        </p:txBody>
      </p:sp>
    </p:spTree>
    <p:extLst>
      <p:ext uri="{BB962C8B-B14F-4D97-AF65-F5344CB8AC3E}">
        <p14:creationId xmlns:p14="http://schemas.microsoft.com/office/powerpoint/2010/main" val="20030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C8B49-C91A-E283-AD4F-8563BA712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C95EC8-DE60-31DF-D797-09A60327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Rapportageloket informatieplicht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4E329CC-9BB3-9495-D323-3F300FFA4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000" noProof="0" dirty="0"/>
              <a:t>Frerik van de Pas</a:t>
            </a:r>
          </a:p>
          <a:p>
            <a:r>
              <a:rPr lang="nl-NL" sz="2000" dirty="0"/>
              <a:t>RVO</a:t>
            </a:r>
            <a:endParaRPr lang="nl-NL" sz="2000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7A5E362-A36A-A320-4378-45327DB85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noProof="0" dirty="0"/>
              <a:t>4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77AE77-3C18-DC6C-4769-1CFD432BA1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DD3AB4-9A67-0461-72C8-62E05C7D0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02DDC4-8C9B-7819-D9BB-09FDACEA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22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57916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404A4-F9CF-E6C5-3732-908312AE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93027F-ED00-B47A-57D1-2FCBB32B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Eén omgeving voor vier plichten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BCE031-286E-B0D1-F9F7-ACAA6189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B3FE0-3935-D875-3657-CBE40486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4A2FBB-CEFE-8163-9D3B-2A58F609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23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F3E9B8F-02AB-BDD7-CD9D-1A1A78E2198F}"/>
              </a:ext>
            </a:extLst>
          </p:cNvPr>
          <p:cNvSpPr txBox="1"/>
          <p:nvPr/>
        </p:nvSpPr>
        <p:spPr>
          <a:xfrm>
            <a:off x="633412" y="2124232"/>
            <a:ext cx="10923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Informatie-, onderzoeks-, </a:t>
            </a:r>
            <a:r>
              <a:rPr lang="nl-NL" sz="2400" dirty="0" err="1"/>
              <a:t>EED-audit</a:t>
            </a:r>
            <a:r>
              <a:rPr lang="nl-NL" sz="2400" dirty="0"/>
              <a:t>- en EBS-plicht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eLoket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Een ‘register’ waar de informatie over alle locaties voor alle plichten ingevuld wordt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Eén formulier waarin deze informatie ‘vrijgegeven’ wordt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Evt</a:t>
            </a:r>
            <a:r>
              <a:rPr lang="nl-NL" sz="2400" dirty="0"/>
              <a:t> per locatie en per plicht</a:t>
            </a:r>
          </a:p>
          <a:p>
            <a:pPr lvl="1"/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1380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14387-3B37-C531-9FB4-6224DD1EC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8D979A-5112-E4F7-AFCC-E2F558A9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Energiebesparingsregister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7BE8A-5356-EF25-B054-19C742FF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3BA409-E5E0-9E71-D7CD-59801290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257FEB-CD28-839E-E3FC-BAAF2630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24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13D060C-51E9-A67D-CBFE-E7E356288369}"/>
              </a:ext>
            </a:extLst>
          </p:cNvPr>
          <p:cNvSpPr txBox="1"/>
          <p:nvPr/>
        </p:nvSpPr>
        <p:spPr>
          <a:xfrm>
            <a:off x="634206" y="2115088"/>
            <a:ext cx="109235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Geen XML-uploadfunctionaliteit meer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Huidige Excel hulpbestand wordt in eLoket gebouwd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Locaties en gegevens antwoorden uit de ronde van 2023 zijn in te zien en worden waar relevant </a:t>
            </a:r>
            <a:r>
              <a:rPr lang="nl-NL" sz="2400" dirty="0" err="1"/>
              <a:t>vooringevuld</a:t>
            </a:r>
            <a:r>
              <a:rPr lang="nl-NL" sz="2400" dirty="0"/>
              <a:t> voor de nieuwe rapportage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op KvK-nummer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Indieners kunnen intermediairs in het register machtigen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hiervoor is een </a:t>
            </a:r>
            <a:r>
              <a:rPr lang="nl-NL" sz="2000" dirty="0" err="1"/>
              <a:t>eHerkenningsmiddel</a:t>
            </a:r>
            <a:r>
              <a:rPr lang="nl-NL" sz="2000" dirty="0"/>
              <a:t> nodig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Dit kan per plicht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Verplichte bijlagen worden in het register opgeslagen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Controle op volledigheid per plicht wordt in het register gedaan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lvl="1"/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5504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1731-53E7-19C1-B04D-9D8D5DB52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097343AB-92D6-DD71-7D23-41E90C15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Pauze</a:t>
            </a:r>
          </a:p>
        </p:txBody>
      </p:sp>
      <p:sp>
        <p:nvSpPr>
          <p:cNvPr id="17" name="Ondertitel 16">
            <a:extLst>
              <a:ext uri="{FF2B5EF4-FFF2-40B4-BE49-F238E27FC236}">
                <a16:creationId xmlns:a16="http://schemas.microsoft.com/office/drawing/2014/main" id="{469EF667-0FA0-11A6-2800-7025AE745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A2AE7F63-6884-E16C-3A69-0559BA1F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D33B85E6-56B0-DD9B-3145-7C21DE8F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7867F85-7613-560B-4D08-4C6E0308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25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857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8703F-EC8D-56EE-6693-C50EEE350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1BA3C6E-AE08-5966-4E34-F05FC114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EML Faciliteiten en Processen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C027F71-051B-9239-1E5C-9BE72A1AB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000" noProof="0" dirty="0"/>
              <a:t>Bas Oldenhof, Marcel van den Bovenkamp</a:t>
            </a:r>
          </a:p>
          <a:p>
            <a:r>
              <a:rPr lang="nl-NL" sz="2000" noProof="0" dirty="0"/>
              <a:t>KWA Bedrijfsadviseurs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1430F74-CF14-5144-7C22-E407E836C7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noProof="0" dirty="0"/>
              <a:t>5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58A7D4-93C9-B7CD-9245-1A1B3D2F37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BCAFFB-6AAC-9EC6-827A-D9F1A8C44D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55E524-3081-72A8-8475-8416FBCA74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26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59428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BF9FC-6536-7CD6-FE5F-092E6E26F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1274D29-3DF8-A76C-C230-25E9E9411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Korte introductie KWA</a:t>
            </a:r>
          </a:p>
          <a:p>
            <a:r>
              <a:rPr lang="nl-NL" dirty="0"/>
              <a:t>Projectteam</a:t>
            </a:r>
          </a:p>
          <a:p>
            <a:r>
              <a:rPr lang="nl-NL" noProof="0" dirty="0"/>
              <a:t>Wat is er getoetst?</a:t>
            </a:r>
          </a:p>
          <a:p>
            <a:r>
              <a:rPr lang="nl-NL" dirty="0"/>
              <a:t>Proces van uitwerken</a:t>
            </a:r>
          </a:p>
          <a:p>
            <a:r>
              <a:rPr lang="nl-NL" dirty="0"/>
              <a:t>Het resultaat</a:t>
            </a:r>
          </a:p>
          <a:p>
            <a:r>
              <a:rPr lang="nl-NL" noProof="0" dirty="0"/>
              <a:t>Nieuwe maatregelen</a:t>
            </a:r>
          </a:p>
          <a:p>
            <a:r>
              <a:rPr lang="nl-NL" noProof="0" dirty="0"/>
              <a:t>Projectleaflet</a:t>
            </a:r>
          </a:p>
          <a:p>
            <a:r>
              <a:rPr lang="nl-NL" dirty="0"/>
              <a:t>Drie voorbeelden </a:t>
            </a:r>
            <a:endParaRPr lang="nl-NL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F135A93-5160-E962-7341-E4540864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Inhoud</a:t>
            </a:r>
          </a:p>
        </p:txBody>
      </p:sp>
      <p:pic>
        <p:nvPicPr>
          <p:cNvPr id="4" name="Tijdelijke aanduiding voor afbeelding 3" descr="Machinetandwielen">
            <a:extLst>
              <a:ext uri="{FF2B5EF4-FFF2-40B4-BE49-F238E27FC236}">
                <a16:creationId xmlns:a16="http://schemas.microsoft.com/office/drawing/2014/main" id="{9BF755BE-9B14-2957-0A26-8743165B45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4217C4-41BB-F930-109D-200CF94D92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1B7D5E-356D-E6B3-E5D1-A3A4DB9947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D17DFC-4677-3ED0-C0F2-BA040E7DAB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E8CC1A-F286-426A-C94D-6E58F63BC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61" y="260416"/>
            <a:ext cx="2347947" cy="7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55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22C2563C-00B8-1A4C-66CE-DF4568AFBD9B}"/>
              </a:ext>
            </a:extLst>
          </p:cNvPr>
          <p:cNvSpPr>
            <a:spLocks/>
          </p:cNvSpPr>
          <p:nvPr/>
        </p:nvSpPr>
        <p:spPr>
          <a:xfrm>
            <a:off x="1062047" y="1513214"/>
            <a:ext cx="10052571" cy="4647156"/>
          </a:xfrm>
          <a:prstGeom prst="roundRect">
            <a:avLst>
              <a:gd name="adj" fmla="val 7633"/>
            </a:avLst>
          </a:prstGeom>
          <a:gradFill flip="none" rotWithShape="1">
            <a:gsLst>
              <a:gs pos="0">
                <a:srgbClr val="8B599C"/>
              </a:gs>
              <a:gs pos="69000">
                <a:srgbClr val="19437A"/>
              </a:gs>
            </a:gsLst>
            <a:lin ang="189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A618B22A-C6ED-799E-ED68-332EC4B3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543" y="204882"/>
            <a:ext cx="2573877" cy="3224119"/>
          </a:xfrm>
          <a:prstGeom prst="rect">
            <a:avLst/>
          </a:prstGeom>
        </p:spPr>
      </p:pic>
      <p:pic>
        <p:nvPicPr>
          <p:cNvPr id="7" name="Afbeelding 6" descr="Afbeelding met worm&#10;&#10;Door AI gegenereerde inhoud is mogelijk onjuist.">
            <a:extLst>
              <a:ext uri="{FF2B5EF4-FFF2-40B4-BE49-F238E27FC236}">
                <a16:creationId xmlns:a16="http://schemas.microsoft.com/office/drawing/2014/main" id="{D17870D6-A709-D7B3-997F-74F3D05E6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65" y="3944371"/>
            <a:ext cx="2861065" cy="2800832"/>
          </a:xfrm>
          <a:prstGeom prst="rect">
            <a:avLst/>
          </a:prstGeom>
        </p:spPr>
      </p:pic>
      <p:pic>
        <p:nvPicPr>
          <p:cNvPr id="5" name="Afbeelding 4" descr="Afbeelding met tekenfilm, clipart, kleding, illustratie&#10;&#10;Door AI gegenereerde inhoud is mogelijk onjuist.">
            <a:extLst>
              <a:ext uri="{FF2B5EF4-FFF2-40B4-BE49-F238E27FC236}">
                <a16:creationId xmlns:a16="http://schemas.microsoft.com/office/drawing/2014/main" id="{16030183-D93D-1571-26D6-88D1E911C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65" y="3620021"/>
            <a:ext cx="2253915" cy="297632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A7894B7-2C04-3FBC-9BA0-ADCC080BCEE8}"/>
              </a:ext>
            </a:extLst>
          </p:cNvPr>
          <p:cNvSpPr txBox="1"/>
          <p:nvPr/>
        </p:nvSpPr>
        <p:spPr>
          <a:xfrm>
            <a:off x="1344084" y="1764167"/>
            <a:ext cx="8244325" cy="7977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Adviesbureau voor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Nederlandse bedrijven &amp; instellingen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70E0E0-5DF7-5979-FCE9-129022073ECD}"/>
              </a:ext>
            </a:extLst>
          </p:cNvPr>
          <p:cNvSpPr txBox="1"/>
          <p:nvPr/>
        </p:nvSpPr>
        <p:spPr>
          <a:xfrm>
            <a:off x="6178436" y="5325812"/>
            <a:ext cx="5277984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</a:t>
            </a:r>
            <a:r>
              <a:rPr kumimoji="0" lang="nl-NL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online.nl</a:t>
            </a:r>
            <a:r>
              <a:rPr kumimoji="0" lang="nl-NL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onze digitale oplossing </a:t>
            </a:r>
            <a:br>
              <a:rPr kumimoji="0" lang="nl-NL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grip te houden op wet- en regelgeving.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36934F-C3D5-7EC6-BD7A-402095EF6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0933" y="5286267"/>
            <a:ext cx="2081825" cy="624548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0025351A-0540-B63D-701B-E967BABC6753}"/>
              </a:ext>
            </a:extLst>
          </p:cNvPr>
          <p:cNvGrpSpPr/>
          <p:nvPr/>
        </p:nvGrpSpPr>
        <p:grpSpPr>
          <a:xfrm>
            <a:off x="2202763" y="2747871"/>
            <a:ext cx="3839936" cy="1291684"/>
            <a:chOff x="4674735" y="2060903"/>
            <a:chExt cx="2879952" cy="968763"/>
          </a:xfrm>
        </p:grpSpPr>
        <p:sp>
          <p:nvSpPr>
            <p:cNvPr id="14" name="Afgeronde rechthoek 13">
              <a:extLst>
                <a:ext uri="{FF2B5EF4-FFF2-40B4-BE49-F238E27FC236}">
                  <a16:creationId xmlns:a16="http://schemas.microsoft.com/office/drawing/2014/main" id="{29F92B8F-553A-790B-ADA8-B84CDF1E61BC}"/>
                </a:ext>
              </a:extLst>
            </p:cNvPr>
            <p:cNvSpPr/>
            <p:nvPr/>
          </p:nvSpPr>
          <p:spPr>
            <a:xfrm>
              <a:off x="4674735" y="2060903"/>
              <a:ext cx="2879951" cy="968763"/>
            </a:xfrm>
            <a:prstGeom prst="roundRect">
              <a:avLst>
                <a:gd name="adj" fmla="val 123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1287FAB9-A9BA-F255-5EA2-1DB5BE9BFED8}"/>
                </a:ext>
              </a:extLst>
            </p:cNvPr>
            <p:cNvSpPr txBox="1"/>
            <p:nvPr/>
          </p:nvSpPr>
          <p:spPr>
            <a:xfrm>
              <a:off x="5173263" y="2478732"/>
              <a:ext cx="2381424" cy="33865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92929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Van complexe wet- en regelgeving </a:t>
              </a: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92929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naar een koersvast route richting 2050.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7B00FF5-8482-DD91-CD57-EDB42DF07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49910" y="2202298"/>
              <a:ext cx="333999" cy="323225"/>
            </a:xfrm>
            <a:prstGeom prst="rect">
              <a:avLst/>
            </a:prstGeom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55DB265C-DD9B-7484-D368-47A844FDA81E}"/>
                </a:ext>
              </a:extLst>
            </p:cNvPr>
            <p:cNvSpPr txBox="1"/>
            <p:nvPr/>
          </p:nvSpPr>
          <p:spPr>
            <a:xfrm>
              <a:off x="5173263" y="2131318"/>
              <a:ext cx="2381424" cy="24617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0053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Strategisch advies</a:t>
              </a:r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84B36B40-A348-7CEF-BF7B-BA65F2A72EF8}"/>
              </a:ext>
            </a:extLst>
          </p:cNvPr>
          <p:cNvGrpSpPr/>
          <p:nvPr/>
        </p:nvGrpSpPr>
        <p:grpSpPr>
          <a:xfrm>
            <a:off x="6161836" y="2747871"/>
            <a:ext cx="3839936" cy="1291684"/>
            <a:chOff x="4196096" y="695872"/>
            <a:chExt cx="2879952" cy="968763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C6CF746-E13D-98D1-866A-122BDCA07419}"/>
                </a:ext>
              </a:extLst>
            </p:cNvPr>
            <p:cNvGrpSpPr/>
            <p:nvPr/>
          </p:nvGrpSpPr>
          <p:grpSpPr>
            <a:xfrm>
              <a:off x="4196096" y="695872"/>
              <a:ext cx="2879952" cy="968763"/>
              <a:chOff x="4674735" y="2060903"/>
              <a:chExt cx="2879952" cy="968763"/>
            </a:xfrm>
          </p:grpSpPr>
          <p:sp>
            <p:nvSpPr>
              <p:cNvPr id="21" name="Afgeronde rechthoek 20">
                <a:extLst>
                  <a:ext uri="{FF2B5EF4-FFF2-40B4-BE49-F238E27FC236}">
                    <a16:creationId xmlns:a16="http://schemas.microsoft.com/office/drawing/2014/main" id="{4490904C-ADDF-68F5-A7C8-5E293DA7E448}"/>
                  </a:ext>
                </a:extLst>
              </p:cNvPr>
              <p:cNvSpPr/>
              <p:nvPr/>
            </p:nvSpPr>
            <p:spPr>
              <a:xfrm>
                <a:off x="4674735" y="2060903"/>
                <a:ext cx="2879951" cy="968763"/>
              </a:xfrm>
              <a:prstGeom prst="roundRect">
                <a:avLst>
                  <a:gd name="adj" fmla="val 123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26C8D081-01A4-5949-1EF7-2CB24B70B564}"/>
                  </a:ext>
                </a:extLst>
              </p:cNvPr>
              <p:cNvSpPr txBox="1"/>
              <p:nvPr/>
            </p:nvSpPr>
            <p:spPr>
              <a:xfrm>
                <a:off x="5163862" y="2480053"/>
                <a:ext cx="2381424" cy="50797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929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Direct grip op audits, risico’s en compliance. Met </a:t>
                </a:r>
                <a:r>
                  <a:rPr kumimoji="0" lang="nl-NL" sz="1467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929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:r>
                  <a:rPr kumimoji="0" lang="nl-NL" sz="14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929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online</a:t>
                </a:r>
                <a:r>
                  <a:rPr kumimoji="0" lang="nl-NL" sz="14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929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aantoonbaar geborgd.</a:t>
                </a: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909BC5AC-0E19-0C2B-DEA4-531FF194C93A}"/>
                  </a:ext>
                </a:extLst>
              </p:cNvPr>
              <p:cNvSpPr txBox="1"/>
              <p:nvPr/>
            </p:nvSpPr>
            <p:spPr>
              <a:xfrm>
                <a:off x="5173263" y="2131318"/>
                <a:ext cx="2381424" cy="24617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38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Pragmatische oplossingen</a:t>
                </a:r>
              </a:p>
            </p:txBody>
          </p: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6A37FF4-446A-6002-0E7E-5CAB51783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71271" y="831095"/>
              <a:ext cx="333999" cy="333999"/>
            </a:xfrm>
            <a:prstGeom prst="rect">
              <a:avLst/>
            </a:prstGeom>
          </p:spPr>
        </p:pic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F3EA149F-EE2C-6A19-89C9-D3C375B4D5DF}"/>
              </a:ext>
            </a:extLst>
          </p:cNvPr>
          <p:cNvGrpSpPr/>
          <p:nvPr/>
        </p:nvGrpSpPr>
        <p:grpSpPr>
          <a:xfrm>
            <a:off x="8141045" y="4235020"/>
            <a:ext cx="1826451" cy="855233"/>
            <a:chOff x="4846614" y="136949"/>
            <a:chExt cx="1369838" cy="641425"/>
          </a:xfrm>
        </p:grpSpPr>
        <p:sp>
          <p:nvSpPr>
            <p:cNvPr id="37" name="Afgeronde rechthoek 36">
              <a:extLst>
                <a:ext uri="{FF2B5EF4-FFF2-40B4-BE49-F238E27FC236}">
                  <a16:creationId xmlns:a16="http://schemas.microsoft.com/office/drawing/2014/main" id="{4E21A146-DBDC-0665-0C8D-66D2ED782DD7}"/>
                </a:ext>
              </a:extLst>
            </p:cNvPr>
            <p:cNvSpPr/>
            <p:nvPr/>
          </p:nvSpPr>
          <p:spPr>
            <a:xfrm>
              <a:off x="4846614" y="136949"/>
              <a:ext cx="1369837" cy="641425"/>
            </a:xfrm>
            <a:prstGeom prst="roundRect">
              <a:avLst>
                <a:gd name="adj" fmla="val 8877"/>
              </a:avLst>
            </a:prstGeom>
            <a:solidFill>
              <a:srgbClr val="A86DAB"/>
            </a:solidFill>
            <a:ln>
              <a:solidFill>
                <a:srgbClr val="A86D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fgeronde rechthoek 37">
              <a:extLst>
                <a:ext uri="{FF2B5EF4-FFF2-40B4-BE49-F238E27FC236}">
                  <a16:creationId xmlns:a16="http://schemas.microsoft.com/office/drawing/2014/main" id="{672BCC3A-1EFD-02F2-8253-A0442D948233}"/>
                </a:ext>
              </a:extLst>
            </p:cNvPr>
            <p:cNvSpPr/>
            <p:nvPr/>
          </p:nvSpPr>
          <p:spPr>
            <a:xfrm>
              <a:off x="4846614" y="217840"/>
              <a:ext cx="1369837" cy="560534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>
              <a:solidFill>
                <a:srgbClr val="A86D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D2BE5-BD6E-BC1E-F158-3D26A1ACC200}"/>
                </a:ext>
              </a:extLst>
            </p:cNvPr>
            <p:cNvSpPr txBox="1"/>
            <p:nvPr/>
          </p:nvSpPr>
          <p:spPr>
            <a:xfrm>
              <a:off x="4846614" y="302001"/>
              <a:ext cx="1369838" cy="3462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ts val="1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Energie- en procestechniek</a:t>
              </a:r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F7F6EC92-1BF3-D35D-C86A-6B6A6BDF48C6}"/>
              </a:ext>
            </a:extLst>
          </p:cNvPr>
          <p:cNvGrpSpPr/>
          <p:nvPr/>
        </p:nvGrpSpPr>
        <p:grpSpPr>
          <a:xfrm>
            <a:off x="6171057" y="4235020"/>
            <a:ext cx="1826451" cy="855233"/>
            <a:chOff x="4846614" y="136949"/>
            <a:chExt cx="1369838" cy="641425"/>
          </a:xfrm>
        </p:grpSpPr>
        <p:sp>
          <p:nvSpPr>
            <p:cNvPr id="43" name="Afgeronde rechthoek 42">
              <a:extLst>
                <a:ext uri="{FF2B5EF4-FFF2-40B4-BE49-F238E27FC236}">
                  <a16:creationId xmlns:a16="http://schemas.microsoft.com/office/drawing/2014/main" id="{55E23E7A-20DD-A969-1A20-6B60455C5A3A}"/>
                </a:ext>
              </a:extLst>
            </p:cNvPr>
            <p:cNvSpPr/>
            <p:nvPr/>
          </p:nvSpPr>
          <p:spPr>
            <a:xfrm>
              <a:off x="4846614" y="136949"/>
              <a:ext cx="1369837" cy="641425"/>
            </a:xfrm>
            <a:prstGeom prst="roundRect">
              <a:avLst>
                <a:gd name="adj" fmla="val 8877"/>
              </a:avLst>
            </a:prstGeom>
            <a:solidFill>
              <a:srgbClr val="EA4F3D"/>
            </a:solidFill>
            <a:ln>
              <a:solidFill>
                <a:srgbClr val="EA4F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fgeronde rechthoek 43">
              <a:extLst>
                <a:ext uri="{FF2B5EF4-FFF2-40B4-BE49-F238E27FC236}">
                  <a16:creationId xmlns:a16="http://schemas.microsoft.com/office/drawing/2014/main" id="{F4451CD3-4071-D470-9A67-2AEDB6285160}"/>
                </a:ext>
              </a:extLst>
            </p:cNvPr>
            <p:cNvSpPr/>
            <p:nvPr/>
          </p:nvSpPr>
          <p:spPr>
            <a:xfrm>
              <a:off x="4846614" y="217840"/>
              <a:ext cx="1369837" cy="560534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>
              <a:solidFill>
                <a:srgbClr val="EA4F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8C98748C-10D8-B75A-23EF-CB154B6BF29A}"/>
                </a:ext>
              </a:extLst>
            </p:cNvPr>
            <p:cNvSpPr txBox="1"/>
            <p:nvPr/>
          </p:nvSpPr>
          <p:spPr>
            <a:xfrm>
              <a:off x="4846614" y="302001"/>
              <a:ext cx="1369838" cy="3462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ts val="1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Arbo en</a:t>
              </a:r>
            </a:p>
            <a:p>
              <a:pPr marL="0" marR="0" lvl="0" indent="0" algn="ctr" defTabSz="609585" rtl="0" eaLnBrk="1" fontAlgn="auto" latinLnBrk="0" hangingPunct="1">
                <a:lnSpc>
                  <a:spcPts val="1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veiligheid</a:t>
              </a:r>
            </a:p>
          </p:txBody>
        </p:sp>
      </p:grpSp>
      <p:grpSp>
        <p:nvGrpSpPr>
          <p:cNvPr id="46" name="Groep 45">
            <a:extLst>
              <a:ext uri="{FF2B5EF4-FFF2-40B4-BE49-F238E27FC236}">
                <a16:creationId xmlns:a16="http://schemas.microsoft.com/office/drawing/2014/main" id="{C9560195-7545-8B5D-89FF-8E72477918F0}"/>
              </a:ext>
            </a:extLst>
          </p:cNvPr>
          <p:cNvGrpSpPr/>
          <p:nvPr/>
        </p:nvGrpSpPr>
        <p:grpSpPr>
          <a:xfrm>
            <a:off x="4201069" y="4235019"/>
            <a:ext cx="1826451" cy="855233"/>
            <a:chOff x="4846614" y="136949"/>
            <a:chExt cx="1369838" cy="641425"/>
          </a:xfrm>
        </p:grpSpPr>
        <p:sp>
          <p:nvSpPr>
            <p:cNvPr id="47" name="Afgeronde rechthoek 46">
              <a:extLst>
                <a:ext uri="{FF2B5EF4-FFF2-40B4-BE49-F238E27FC236}">
                  <a16:creationId xmlns:a16="http://schemas.microsoft.com/office/drawing/2014/main" id="{2A35FA6F-FC1A-CACA-96DA-8B4FEF6E90EA}"/>
                </a:ext>
              </a:extLst>
            </p:cNvPr>
            <p:cNvSpPr/>
            <p:nvPr/>
          </p:nvSpPr>
          <p:spPr>
            <a:xfrm>
              <a:off x="4846614" y="136949"/>
              <a:ext cx="1369837" cy="641425"/>
            </a:xfrm>
            <a:prstGeom prst="roundRect">
              <a:avLst>
                <a:gd name="adj" fmla="val 8877"/>
              </a:avLst>
            </a:prstGeom>
            <a:solidFill>
              <a:srgbClr val="00B4CD"/>
            </a:solidFill>
            <a:ln>
              <a:solidFill>
                <a:srgbClr val="00B4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Afgeronde rechthoek 47">
              <a:extLst>
                <a:ext uri="{FF2B5EF4-FFF2-40B4-BE49-F238E27FC236}">
                  <a16:creationId xmlns:a16="http://schemas.microsoft.com/office/drawing/2014/main" id="{C61EBCC6-D969-8132-787B-F5C6B4F5E248}"/>
                </a:ext>
              </a:extLst>
            </p:cNvPr>
            <p:cNvSpPr/>
            <p:nvPr/>
          </p:nvSpPr>
          <p:spPr>
            <a:xfrm>
              <a:off x="4846614" y="217840"/>
              <a:ext cx="1369837" cy="560534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115E43F9-FAD0-C457-6B39-D3663448D2C0}"/>
                </a:ext>
              </a:extLst>
            </p:cNvPr>
            <p:cNvSpPr txBox="1"/>
            <p:nvPr/>
          </p:nvSpPr>
          <p:spPr>
            <a:xfrm>
              <a:off x="4846614" y="399934"/>
              <a:ext cx="1369838" cy="1731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ts val="1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KAM-Management</a:t>
              </a:r>
            </a:p>
          </p:txBody>
        </p:sp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BAC65C31-ADB3-6C2D-C775-919D34DF4E91}"/>
              </a:ext>
            </a:extLst>
          </p:cNvPr>
          <p:cNvGrpSpPr/>
          <p:nvPr/>
        </p:nvGrpSpPr>
        <p:grpSpPr>
          <a:xfrm>
            <a:off x="2231081" y="4235020"/>
            <a:ext cx="1826451" cy="855233"/>
            <a:chOff x="4846614" y="136949"/>
            <a:chExt cx="1369838" cy="641425"/>
          </a:xfrm>
        </p:grpSpPr>
        <p:sp>
          <p:nvSpPr>
            <p:cNvPr id="51" name="Afgeronde rechthoek 50">
              <a:extLst>
                <a:ext uri="{FF2B5EF4-FFF2-40B4-BE49-F238E27FC236}">
                  <a16:creationId xmlns:a16="http://schemas.microsoft.com/office/drawing/2014/main" id="{87CBDDCC-5B02-1BDD-134D-47CB72019F15}"/>
                </a:ext>
              </a:extLst>
            </p:cNvPr>
            <p:cNvSpPr/>
            <p:nvPr/>
          </p:nvSpPr>
          <p:spPr>
            <a:xfrm>
              <a:off x="4846614" y="136949"/>
              <a:ext cx="1369837" cy="641425"/>
            </a:xfrm>
            <a:prstGeom prst="roundRect">
              <a:avLst>
                <a:gd name="adj" fmla="val 8877"/>
              </a:avLst>
            </a:prstGeom>
            <a:solidFill>
              <a:srgbClr val="FBBC33"/>
            </a:solidFill>
            <a:ln>
              <a:solidFill>
                <a:srgbClr val="FBBC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Afgeronde rechthoek 51">
              <a:extLst>
                <a:ext uri="{FF2B5EF4-FFF2-40B4-BE49-F238E27FC236}">
                  <a16:creationId xmlns:a16="http://schemas.microsoft.com/office/drawing/2014/main" id="{024CBB23-686E-F66B-E1BE-832DEF2CE6E6}"/>
                </a:ext>
              </a:extLst>
            </p:cNvPr>
            <p:cNvSpPr/>
            <p:nvPr/>
          </p:nvSpPr>
          <p:spPr>
            <a:xfrm>
              <a:off x="4846614" y="217840"/>
              <a:ext cx="1369837" cy="560534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>
              <a:solidFill>
                <a:srgbClr val="FBBC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4C7A44B8-CED4-D23B-7A87-114706AC6AF7}"/>
                </a:ext>
              </a:extLst>
            </p:cNvPr>
            <p:cNvSpPr txBox="1"/>
            <p:nvPr/>
          </p:nvSpPr>
          <p:spPr>
            <a:xfrm>
              <a:off x="4846614" y="302001"/>
              <a:ext cx="1369838" cy="3462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ts val="1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Milieu en</a:t>
              </a:r>
              <a:b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omgeving</a:t>
              </a: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FF12EE4E-2D76-AF6D-D299-3284CD437A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6218" y="457691"/>
            <a:ext cx="1633023" cy="525888"/>
          </a:xfrm>
          <a:prstGeom prst="rect">
            <a:avLst/>
          </a:prstGeom>
        </p:spPr>
      </p:pic>
      <p:sp>
        <p:nvSpPr>
          <p:cNvPr id="6" name="Rechthoek: afgeronde hoeken 24">
            <a:extLst>
              <a:ext uri="{FF2B5EF4-FFF2-40B4-BE49-F238E27FC236}">
                <a16:creationId xmlns:a16="http://schemas.microsoft.com/office/drawing/2014/main" id="{6AF98DA6-E3DB-8AB9-5456-B0D9EE182AA3}"/>
              </a:ext>
            </a:extLst>
          </p:cNvPr>
          <p:cNvSpPr>
            <a:spLocks/>
          </p:cNvSpPr>
          <p:nvPr/>
        </p:nvSpPr>
        <p:spPr>
          <a:xfrm>
            <a:off x="10630653" y="6408441"/>
            <a:ext cx="967929" cy="237319"/>
          </a:xfrm>
          <a:prstGeom prst="roundRect">
            <a:avLst>
              <a:gd name="adj" fmla="val 50000"/>
            </a:avLst>
          </a:prstGeom>
          <a:solidFill>
            <a:srgbClr val="00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kwa.nl</a:t>
            </a:r>
            <a:endParaRPr kumimoji="0" lang="nl-NL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302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57439-A19D-7B2F-2243-AF4CDFBB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805FEA7-068E-4D6B-FFD6-5ACEED869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F6D3D6-FBA9-0CDB-0C24-BFFA8F17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Projectteam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A421A7-8CA0-FCE5-168D-CCD277D5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4BE218-26DA-BA75-0C55-E3028597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469926-A40A-06C5-D944-B007EF85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C567F5EE-C8CD-3961-9B68-F0C3C531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B501341-671E-8D8E-B2E1-801810289FE7}"/>
              </a:ext>
            </a:extLst>
          </p:cNvPr>
          <p:cNvSpPr/>
          <p:nvPr/>
        </p:nvSpPr>
        <p:spPr>
          <a:xfrm>
            <a:off x="3011503" y="2291515"/>
            <a:ext cx="6319342" cy="827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Projectleiding: Bas Oldenhof &amp; Klaas de Jong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00E25058-B0D5-E4F9-589E-B4DD972AC9EB}"/>
              </a:ext>
            </a:extLst>
          </p:cNvPr>
          <p:cNvSpPr/>
          <p:nvPr/>
        </p:nvSpPr>
        <p:spPr>
          <a:xfrm>
            <a:off x="3011503" y="3308742"/>
            <a:ext cx="6319343" cy="159975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Stuurgroep: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Projectleiding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Kwaliteitscontrole: Marcel van den Bovenkamp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Inhoudelijke experts: Fons Heuven en Bart Simons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026F65-B7BD-A61F-03FA-1AF5CAB51156}"/>
              </a:ext>
            </a:extLst>
          </p:cNvPr>
          <p:cNvSpPr/>
          <p:nvPr/>
        </p:nvSpPr>
        <p:spPr>
          <a:xfrm>
            <a:off x="3011503" y="5097822"/>
            <a:ext cx="6319342" cy="119105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Werkgroep: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Bestaande uit 9 adviseurs met verschillende specialismen </a:t>
            </a:r>
          </a:p>
        </p:txBody>
      </p:sp>
    </p:spTree>
    <p:extLst>
      <p:ext uri="{BB962C8B-B14F-4D97-AF65-F5344CB8AC3E}">
        <p14:creationId xmlns:p14="http://schemas.microsoft.com/office/powerpoint/2010/main" val="179156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1BD6F890-CF57-6E07-E17E-EE1F4BEE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Welkom</a:t>
            </a:r>
          </a:p>
        </p:txBody>
      </p:sp>
      <p:sp>
        <p:nvSpPr>
          <p:cNvPr id="17" name="Ondertitel 16">
            <a:extLst>
              <a:ext uri="{FF2B5EF4-FFF2-40B4-BE49-F238E27FC236}">
                <a16:creationId xmlns:a16="http://schemas.microsoft.com/office/drawing/2014/main" id="{EA4F1147-00C7-8898-8047-38F0A652B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C79E0B3-1230-DA2A-46D0-13734E76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DE50F97-35E8-DEF5-2293-074CD3A5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AF37065-B493-0B44-A33A-E6CA6718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12386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13BED-EF71-6D1B-64D0-232FB1D8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6EF7DD4-E373-F40B-8C4A-C6CBE6828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2289485"/>
            <a:ext cx="11325887" cy="39319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000" dirty="0"/>
              <a:t>Huidige maatregelen 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EML faciliteiten en processen 2023 (102)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EML </a:t>
            </a:r>
            <a:r>
              <a:rPr lang="nl-NL" sz="1600" noProof="0" dirty="0"/>
              <a:t>Glastuinbouw </a:t>
            </a:r>
            <a:r>
              <a:rPr lang="nl-NL" sz="1600" dirty="0"/>
              <a:t>2023 </a:t>
            </a:r>
            <a:r>
              <a:rPr lang="nl-NL" sz="1600" noProof="0" dirty="0"/>
              <a:t>(7)</a:t>
            </a:r>
          </a:p>
          <a:p>
            <a:pPr>
              <a:lnSpc>
                <a:spcPct val="100000"/>
              </a:lnSpc>
            </a:pPr>
            <a:r>
              <a:rPr lang="nl-NL" sz="2000" noProof="0" dirty="0"/>
              <a:t>Uitwerken extra maatregelen </a:t>
            </a:r>
          </a:p>
          <a:p>
            <a:pPr lvl="1">
              <a:lnSpc>
                <a:spcPct val="100000"/>
              </a:lnSpc>
            </a:pPr>
            <a:r>
              <a:rPr lang="nl-NL" sz="1600" noProof="0" dirty="0"/>
              <a:t>Bestaand (92)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Nieuw (23)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Aangedragen door </a:t>
            </a:r>
            <a:r>
              <a:rPr lang="nl-NL" sz="1600" dirty="0" err="1"/>
              <a:t>OD’s</a:t>
            </a:r>
            <a:r>
              <a:rPr lang="nl-NL" sz="1600" dirty="0"/>
              <a:t> (8)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Aangedragen door KWA (1)</a:t>
            </a:r>
          </a:p>
          <a:p>
            <a:pPr>
              <a:lnSpc>
                <a:spcPct val="100000"/>
              </a:lnSpc>
            </a:pPr>
            <a:r>
              <a:rPr lang="nl-NL" sz="2000" b="1" dirty="0"/>
              <a:t>Totaal 234 maatregelen getoetst</a:t>
            </a:r>
          </a:p>
          <a:p>
            <a:pPr>
              <a:lnSpc>
                <a:spcPct val="150000"/>
              </a:lnSpc>
            </a:pPr>
            <a:endParaRPr lang="nl-NL" sz="2000" dirty="0"/>
          </a:p>
          <a:p>
            <a:pPr>
              <a:lnSpc>
                <a:spcPct val="150000"/>
              </a:lnSpc>
            </a:pPr>
            <a:endParaRPr lang="nl-NL" sz="2000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752772-52D9-F579-7899-CF4A8FEC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Wat is getoetst?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26115A-9DE3-604E-B4FB-8AA1FAD2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8E720D-3DC7-6735-A7FA-240FF394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124CF8-7946-8B16-06ED-07343B23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ED328736-308D-49F1-D387-201D69CA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FE56D4-30FB-71A8-2D81-A3BEA34B0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2087417"/>
            <a:ext cx="4994564" cy="33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14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F4CC0-2AE2-330A-7552-B96BB3B6E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5154ED20-D723-B419-9BD9-2CE6ADFAB52D}"/>
              </a:ext>
            </a:extLst>
          </p:cNvPr>
          <p:cNvCxnSpPr>
            <a:cxnSpLocks/>
            <a:stCxn id="39" idx="2"/>
            <a:endCxn id="16" idx="0"/>
          </p:cNvCxnSpPr>
          <p:nvPr/>
        </p:nvCxnSpPr>
        <p:spPr>
          <a:xfrm>
            <a:off x="7092059" y="4006904"/>
            <a:ext cx="18104" cy="1303561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7023E63D-53D4-EAF9-B18F-BCE07D2C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Proces van uitwerken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CC056B-8425-05F1-1CFB-03BDD621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C5E379-77AA-D7CE-4558-164A90E1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135232"/>
            <a:ext cx="5003800" cy="3220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CDC913-F3EA-C0CB-50E4-D264DBAA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4B7B331F-F218-2EF8-257C-C5819AE3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7C029C40-76F4-1F95-8367-FF0331756A50}"/>
              </a:ext>
            </a:extLst>
          </p:cNvPr>
          <p:cNvSpPr/>
          <p:nvPr/>
        </p:nvSpPr>
        <p:spPr>
          <a:xfrm>
            <a:off x="192099" y="3732263"/>
            <a:ext cx="1506731" cy="13608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Leaflet aanmaken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C076EF3-73A9-B46A-36CE-4F927810DF02}"/>
              </a:ext>
            </a:extLst>
          </p:cNvPr>
          <p:cNvSpPr/>
          <p:nvPr/>
        </p:nvSpPr>
        <p:spPr>
          <a:xfrm>
            <a:off x="2237315" y="3742096"/>
            <a:ext cx="1503383" cy="13426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Maatregel uitwerken specialist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0F9B2506-C6F0-2D2B-DA6A-F3744EE0FDE2}"/>
              </a:ext>
            </a:extLst>
          </p:cNvPr>
          <p:cNvSpPr/>
          <p:nvPr/>
        </p:nvSpPr>
        <p:spPr>
          <a:xfrm>
            <a:off x="4336735" y="4100096"/>
            <a:ext cx="5510650" cy="622784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Kwaliteitscontrole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7C4D900B-604B-46EB-FA65-DF48575BD26C}"/>
              </a:ext>
            </a:extLst>
          </p:cNvPr>
          <p:cNvSpPr/>
          <p:nvPr/>
        </p:nvSpPr>
        <p:spPr>
          <a:xfrm>
            <a:off x="5992105" y="5310465"/>
            <a:ext cx="2236115" cy="6227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Aanpassingen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137CD683-C21A-A9BD-FAD5-62912961E67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698830" y="4412667"/>
            <a:ext cx="538485" cy="755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ingslijn: gebogen 27">
            <a:extLst>
              <a:ext uri="{FF2B5EF4-FFF2-40B4-BE49-F238E27FC236}">
                <a16:creationId xmlns:a16="http://schemas.microsoft.com/office/drawing/2014/main" id="{9B13CAD3-C66F-1DF2-FDEA-6B99A69BDD1F}"/>
              </a:ext>
            </a:extLst>
          </p:cNvPr>
          <p:cNvCxnSpPr>
            <a:cxnSpLocks/>
            <a:stCxn id="14" idx="3"/>
            <a:endCxn id="60" idx="3"/>
          </p:cNvCxnSpPr>
          <p:nvPr/>
        </p:nvCxnSpPr>
        <p:spPr>
          <a:xfrm>
            <a:off x="9847385" y="4411488"/>
            <a:ext cx="874995" cy="1210369"/>
          </a:xfrm>
          <a:prstGeom prst="bentConnector3">
            <a:avLst>
              <a:gd name="adj1" fmla="val 126126"/>
            </a:avLst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AF613047-9A16-1678-A95C-BBEF13A01E4A}"/>
              </a:ext>
            </a:extLst>
          </p:cNvPr>
          <p:cNvSpPr/>
          <p:nvPr/>
        </p:nvSpPr>
        <p:spPr>
          <a:xfrm>
            <a:off x="8344000" y="2773529"/>
            <a:ext cx="1503384" cy="12412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Klankbordgroep</a:t>
            </a: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1710AE18-62F4-8437-3A9A-9E17C03C4CF1}"/>
              </a:ext>
            </a:extLst>
          </p:cNvPr>
          <p:cNvSpPr/>
          <p:nvPr/>
        </p:nvSpPr>
        <p:spPr>
          <a:xfrm>
            <a:off x="8583932" y="5310465"/>
            <a:ext cx="2138448" cy="62278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Invoer register</a:t>
            </a:r>
          </a:p>
        </p:txBody>
      </p:sp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86DC44C9-83AB-7275-1066-7A3030BABB57}"/>
              </a:ext>
            </a:extLst>
          </p:cNvPr>
          <p:cNvSpPr/>
          <p:nvPr/>
        </p:nvSpPr>
        <p:spPr>
          <a:xfrm>
            <a:off x="2916696" y="5320058"/>
            <a:ext cx="2755097" cy="603598"/>
          </a:xfrm>
          <a:prstGeom prst="round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Maatregel in register</a:t>
            </a:r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99BA8F61-90D5-ABDF-C551-5CD9A12ABCD2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3740698" y="4411488"/>
            <a:ext cx="596037" cy="193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>
            <a:extLst>
              <a:ext uri="{FF2B5EF4-FFF2-40B4-BE49-F238E27FC236}">
                <a16:creationId xmlns:a16="http://schemas.microsoft.com/office/drawing/2014/main" id="{564E204D-2535-FEDC-B3E7-F31BD61D91D7}"/>
              </a:ext>
            </a:extLst>
          </p:cNvPr>
          <p:cNvCxnSpPr>
            <a:cxnSpLocks/>
            <a:stCxn id="60" idx="1"/>
            <a:endCxn id="16" idx="3"/>
          </p:cNvCxnSpPr>
          <p:nvPr/>
        </p:nvCxnSpPr>
        <p:spPr>
          <a:xfrm flipH="1">
            <a:off x="8228220" y="5621857"/>
            <a:ext cx="355712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E84AD207-EAB1-8D0C-0D8D-11004EA8FF26}"/>
              </a:ext>
            </a:extLst>
          </p:cNvPr>
          <p:cNvSpPr/>
          <p:nvPr/>
        </p:nvSpPr>
        <p:spPr>
          <a:xfrm>
            <a:off x="6340367" y="2742580"/>
            <a:ext cx="1503383" cy="12643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RVO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3A60D05E-7494-7D17-A7AB-469A048B0D9D}"/>
              </a:ext>
            </a:extLst>
          </p:cNvPr>
          <p:cNvSpPr/>
          <p:nvPr/>
        </p:nvSpPr>
        <p:spPr>
          <a:xfrm>
            <a:off x="4336735" y="2742581"/>
            <a:ext cx="1503383" cy="12643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KWA</a:t>
            </a:r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88D9F569-FDD2-55E6-5775-8DC58AC8E9B2}"/>
              </a:ext>
            </a:extLst>
          </p:cNvPr>
          <p:cNvCxnSpPr>
            <a:cxnSpLocks/>
            <a:stCxn id="16" idx="1"/>
            <a:endCxn id="62" idx="3"/>
          </p:cNvCxnSpPr>
          <p:nvPr/>
        </p:nvCxnSpPr>
        <p:spPr>
          <a:xfrm flipH="1">
            <a:off x="5671793" y="5621857"/>
            <a:ext cx="320312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Verbindingslijn: gekromd 90">
            <a:extLst>
              <a:ext uri="{FF2B5EF4-FFF2-40B4-BE49-F238E27FC236}">
                <a16:creationId xmlns:a16="http://schemas.microsoft.com/office/drawing/2014/main" id="{6E7518E9-C34D-04BB-9126-F4B57E4BD1F6}"/>
              </a:ext>
            </a:extLst>
          </p:cNvPr>
          <p:cNvCxnSpPr>
            <a:stCxn id="43" idx="0"/>
            <a:endCxn id="9" idx="0"/>
          </p:cNvCxnSpPr>
          <p:nvPr/>
        </p:nvCxnSpPr>
        <p:spPr>
          <a:xfrm rot="16200000" flipH="1" flipV="1">
            <a:off x="3538959" y="2192628"/>
            <a:ext cx="999515" cy="2099420"/>
          </a:xfrm>
          <a:prstGeom prst="curvedConnector3">
            <a:avLst>
              <a:gd name="adj1" fmla="val -6238"/>
            </a:avLst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Verbindingslijn: gekromd 92">
            <a:extLst>
              <a:ext uri="{FF2B5EF4-FFF2-40B4-BE49-F238E27FC236}">
                <a16:creationId xmlns:a16="http://schemas.microsoft.com/office/drawing/2014/main" id="{C28F0AB5-CA32-FB8C-CC0E-274000AB5B86}"/>
              </a:ext>
            </a:extLst>
          </p:cNvPr>
          <p:cNvCxnSpPr>
            <a:cxnSpLocks/>
            <a:stCxn id="39" idx="0"/>
            <a:endCxn id="9" idx="0"/>
          </p:cNvCxnSpPr>
          <p:nvPr/>
        </p:nvCxnSpPr>
        <p:spPr>
          <a:xfrm rot="16200000" flipH="1" flipV="1">
            <a:off x="4540775" y="1190812"/>
            <a:ext cx="999516" cy="4103052"/>
          </a:xfrm>
          <a:prstGeom prst="curvedConnector3">
            <a:avLst>
              <a:gd name="adj1" fmla="val -4042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Verbindingslijn: gekromd 98">
            <a:extLst>
              <a:ext uri="{FF2B5EF4-FFF2-40B4-BE49-F238E27FC236}">
                <a16:creationId xmlns:a16="http://schemas.microsoft.com/office/drawing/2014/main" id="{4DC3EB42-3FA8-C265-270F-251451D4F0E5}"/>
              </a:ext>
            </a:extLst>
          </p:cNvPr>
          <p:cNvCxnSpPr>
            <a:cxnSpLocks/>
            <a:stCxn id="59" idx="0"/>
            <a:endCxn id="9" idx="0"/>
          </p:cNvCxnSpPr>
          <p:nvPr/>
        </p:nvCxnSpPr>
        <p:spPr>
          <a:xfrm rot="16200000" flipH="1" flipV="1">
            <a:off x="5558066" y="204469"/>
            <a:ext cx="968567" cy="6106685"/>
          </a:xfrm>
          <a:prstGeom prst="curvedConnector3">
            <a:avLst>
              <a:gd name="adj1" fmla="val -6651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730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F679425-7281-99DC-5A39-E18A1984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b="1" dirty="0"/>
              <a:t>Redenen afvallen maatregelen</a:t>
            </a:r>
          </a:p>
          <a:p>
            <a:r>
              <a:rPr lang="nl-NL" sz="2000" dirty="0"/>
              <a:t>Natuurlijk moment maatregelen</a:t>
            </a:r>
          </a:p>
          <a:p>
            <a:r>
              <a:rPr lang="nl-NL" sz="2000" dirty="0"/>
              <a:t>90% niet van toepassing zijn of uitgevoerd zijn</a:t>
            </a:r>
          </a:p>
          <a:p>
            <a:r>
              <a:rPr lang="nl-NL" sz="2000" dirty="0"/>
              <a:t>Samenvoegen maatregelen</a:t>
            </a:r>
          </a:p>
          <a:p>
            <a:r>
              <a:rPr lang="nl-NL" sz="2000" dirty="0"/>
              <a:t>Maatregel niet voor doelgroep</a:t>
            </a:r>
          </a:p>
          <a:p>
            <a:r>
              <a:rPr lang="nl-NL" sz="2000" dirty="0"/>
              <a:t>Terugverdientijd te hoog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D35F91-B462-3D97-C3B7-1458E62A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Huidige status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21EB86-45C7-1338-2ACF-4898AB34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A3F2F9-4B7C-DDB2-9137-663004C6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7801E7-4C4B-E272-1716-274F0382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48AFFE-3C53-410B-0F8C-4B128A60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44" y="1671279"/>
            <a:ext cx="5477639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53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87E46-FF73-C624-57FE-B2EC84811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0C04E84-F2D6-4822-218B-D878D454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Nieuwe maatregelen (huidige status)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8DFB50-E445-83FB-D19E-C79E96AB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CCD96B-5D0D-B71B-5A73-62973CD3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96F480-3219-08EB-C372-8F454956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03CF17C2-40AE-7640-D2A7-68068E9F4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65B4C80-C900-D5DE-11D3-E9C0B2073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1" y="2322635"/>
            <a:ext cx="10352188" cy="31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5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9671B9-D833-720E-3EF0-914DFC93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D440B99-7C64-86E1-2283-5690D9D5A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Consistentie</a:t>
            </a:r>
          </a:p>
          <a:p>
            <a:r>
              <a:rPr lang="nl-NL" dirty="0"/>
              <a:t>Transparantie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Besparing en investering in één document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Overeenkomsten tussen wettelijke teksten, uitgangspunten en investeringen vastgelegd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F4FBDB-F8B8-5EC7-CF57-99F7714B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standaard projectleaflet?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94969A-6FAF-1938-99D7-1C19A887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6C390C-849B-5D9E-E6B0-685479CA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41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06D8C-A4DE-FC3F-B650-257EE57F7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E32C56-B9A3-DF9C-96AC-04677A11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0842E0-8C7F-EE93-9631-BC7E73C6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Proces van uitwerken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6CAE3D-022E-2473-A00D-88A7C01A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028F04-E1EF-A463-8E9C-0CB5036A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0E97AB69-93E8-53AC-14B3-00F75009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129044F9-29BE-BBBE-109D-30F52CB2B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2097400"/>
            <a:ext cx="10100062" cy="4543435"/>
          </a:xfrm>
          <a:prstGeom prst="rect">
            <a:avLst/>
          </a:prstGeom>
        </p:spPr>
      </p:pic>
      <p:sp>
        <p:nvSpPr>
          <p:cNvPr id="31" name="Bijschrift: lijn 30">
            <a:extLst>
              <a:ext uri="{FF2B5EF4-FFF2-40B4-BE49-F238E27FC236}">
                <a16:creationId xmlns:a16="http://schemas.microsoft.com/office/drawing/2014/main" id="{F2EA431A-0418-261D-2DC4-02B6639CCE35}"/>
              </a:ext>
            </a:extLst>
          </p:cNvPr>
          <p:cNvSpPr/>
          <p:nvPr/>
        </p:nvSpPr>
        <p:spPr>
          <a:xfrm>
            <a:off x="6725037" y="2574517"/>
            <a:ext cx="2577582" cy="781639"/>
          </a:xfrm>
          <a:prstGeom prst="borderCallout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Algemene info</a:t>
            </a:r>
          </a:p>
        </p:txBody>
      </p:sp>
      <p:sp>
        <p:nvSpPr>
          <p:cNvPr id="32" name="Bijschrift: lijn 31">
            <a:extLst>
              <a:ext uri="{FF2B5EF4-FFF2-40B4-BE49-F238E27FC236}">
                <a16:creationId xmlns:a16="http://schemas.microsoft.com/office/drawing/2014/main" id="{836A5939-4D28-67D1-49D0-B0A661FCD95F}"/>
              </a:ext>
            </a:extLst>
          </p:cNvPr>
          <p:cNvSpPr/>
          <p:nvPr/>
        </p:nvSpPr>
        <p:spPr>
          <a:xfrm>
            <a:off x="6725037" y="3442453"/>
            <a:ext cx="2577582" cy="781639"/>
          </a:xfrm>
          <a:prstGeom prst="borderCallout1">
            <a:avLst>
              <a:gd name="adj1" fmla="val 18750"/>
              <a:gd name="adj2" fmla="val -8333"/>
              <a:gd name="adj3" fmla="val 136374"/>
              <a:gd name="adj4" fmla="val -20233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B1 teksten</a:t>
            </a:r>
          </a:p>
        </p:txBody>
      </p:sp>
      <p:sp>
        <p:nvSpPr>
          <p:cNvPr id="33" name="Bijschrift: lijn 32">
            <a:extLst>
              <a:ext uri="{FF2B5EF4-FFF2-40B4-BE49-F238E27FC236}">
                <a16:creationId xmlns:a16="http://schemas.microsoft.com/office/drawing/2014/main" id="{AFF025FC-F024-ADE2-B9C0-DA57CEE39182}"/>
              </a:ext>
            </a:extLst>
          </p:cNvPr>
          <p:cNvSpPr/>
          <p:nvPr/>
        </p:nvSpPr>
        <p:spPr>
          <a:xfrm>
            <a:off x="6725037" y="5544577"/>
            <a:ext cx="2577582" cy="781639"/>
          </a:xfrm>
          <a:prstGeom prst="borderCallout1">
            <a:avLst>
              <a:gd name="adj1" fmla="val 18750"/>
              <a:gd name="adj2" fmla="val -8333"/>
              <a:gd name="adj3" fmla="val 70720"/>
              <a:gd name="adj4" fmla="val -7408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16724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FE05A-2410-67DB-349D-0BE7F4BC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726745E-E33F-B876-C9E8-12452143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3B3040-23F4-6371-FBE5-A24144A1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Proces van uitwerken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B299BD-411D-8CD3-14C6-29E4FFBF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2ACD96-770D-EC01-E296-F9F2C728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BA40DE1C-7B3A-7DDE-3162-71269F36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F32A1B-345B-8C42-2D7F-886F54B25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2289485"/>
            <a:ext cx="10263724" cy="3931928"/>
          </a:xfrm>
          <a:prstGeom prst="rect">
            <a:avLst/>
          </a:prstGeom>
        </p:spPr>
      </p:pic>
      <p:sp>
        <p:nvSpPr>
          <p:cNvPr id="8" name="Bijschrift: lijn 7">
            <a:extLst>
              <a:ext uri="{FF2B5EF4-FFF2-40B4-BE49-F238E27FC236}">
                <a16:creationId xmlns:a16="http://schemas.microsoft.com/office/drawing/2014/main" id="{4EBA1A5F-262C-9A4A-3B81-A2E76FB43E66}"/>
              </a:ext>
            </a:extLst>
          </p:cNvPr>
          <p:cNvSpPr/>
          <p:nvPr/>
        </p:nvSpPr>
        <p:spPr>
          <a:xfrm>
            <a:off x="6626229" y="1363383"/>
            <a:ext cx="2577582" cy="781639"/>
          </a:xfrm>
          <a:prstGeom prst="borderCallout1">
            <a:avLst>
              <a:gd name="adj1" fmla="val 18750"/>
              <a:gd name="adj2" fmla="val -8333"/>
              <a:gd name="adj3" fmla="val 308975"/>
              <a:gd name="adj4" fmla="val -11428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Energiekosten</a:t>
            </a:r>
          </a:p>
        </p:txBody>
      </p:sp>
      <p:sp>
        <p:nvSpPr>
          <p:cNvPr id="9" name="Bijschrift: lijn 8">
            <a:extLst>
              <a:ext uri="{FF2B5EF4-FFF2-40B4-BE49-F238E27FC236}">
                <a16:creationId xmlns:a16="http://schemas.microsoft.com/office/drawing/2014/main" id="{4D2D7B91-03A5-EAAF-7653-B6506FDC643B}"/>
              </a:ext>
            </a:extLst>
          </p:cNvPr>
          <p:cNvSpPr/>
          <p:nvPr/>
        </p:nvSpPr>
        <p:spPr>
          <a:xfrm>
            <a:off x="9608345" y="1672785"/>
            <a:ext cx="2577582" cy="781639"/>
          </a:xfrm>
          <a:prstGeom prst="borderCallout1">
            <a:avLst>
              <a:gd name="adj1" fmla="val 18750"/>
              <a:gd name="adj2" fmla="val -8333"/>
              <a:gd name="adj3" fmla="val 236984"/>
              <a:gd name="adj4" fmla="val -3333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Verificatie</a:t>
            </a:r>
          </a:p>
        </p:txBody>
      </p:sp>
    </p:spTree>
    <p:extLst>
      <p:ext uri="{BB962C8B-B14F-4D97-AF65-F5344CB8AC3E}">
        <p14:creationId xmlns:p14="http://schemas.microsoft.com/office/powerpoint/2010/main" val="40428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A5956-F11E-7381-03E6-62A38F21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4412144-6AE3-B88D-3357-FD9C84F9A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6369F-ABDF-9BC4-F219-6F906BAA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Proces van uitwerken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226FF9-83B3-0882-AD7D-6ED73143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49DA96-2EDD-9837-285C-F71456F7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9C483058-72B2-2CA4-2D55-89751F07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806BA9A-F3D8-BAAC-C1F2-A8502B0EE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2250621"/>
            <a:ext cx="8242853" cy="4292867"/>
          </a:xfrm>
          <a:prstGeom prst="rect">
            <a:avLst/>
          </a:prstGeom>
        </p:spPr>
      </p:pic>
      <p:sp>
        <p:nvSpPr>
          <p:cNvPr id="8" name="Bijschrift: lijn 7">
            <a:extLst>
              <a:ext uri="{FF2B5EF4-FFF2-40B4-BE49-F238E27FC236}">
                <a16:creationId xmlns:a16="http://schemas.microsoft.com/office/drawing/2014/main" id="{5E4924BE-A4A2-761B-51FA-C5A4B55F9BCA}"/>
              </a:ext>
            </a:extLst>
          </p:cNvPr>
          <p:cNvSpPr/>
          <p:nvPr/>
        </p:nvSpPr>
        <p:spPr>
          <a:xfrm>
            <a:off x="9228752" y="1576590"/>
            <a:ext cx="2577582" cy="781639"/>
          </a:xfrm>
          <a:prstGeom prst="borderCallout1">
            <a:avLst>
              <a:gd name="adj1" fmla="val 18750"/>
              <a:gd name="adj2" fmla="val -8333"/>
              <a:gd name="adj3" fmla="val 187491"/>
              <a:gd name="adj4" fmla="val -124292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Investeringskosten</a:t>
            </a:r>
          </a:p>
        </p:txBody>
      </p:sp>
      <p:sp>
        <p:nvSpPr>
          <p:cNvPr id="9" name="Bijschrift: lijn 8">
            <a:extLst>
              <a:ext uri="{FF2B5EF4-FFF2-40B4-BE49-F238E27FC236}">
                <a16:creationId xmlns:a16="http://schemas.microsoft.com/office/drawing/2014/main" id="{0110E731-6C57-4552-A2DE-2E840E55B88A}"/>
              </a:ext>
            </a:extLst>
          </p:cNvPr>
          <p:cNvSpPr/>
          <p:nvPr/>
        </p:nvSpPr>
        <p:spPr>
          <a:xfrm>
            <a:off x="9228752" y="5023848"/>
            <a:ext cx="2577582" cy="781639"/>
          </a:xfrm>
          <a:prstGeom prst="borderCallout1">
            <a:avLst>
              <a:gd name="adj1" fmla="val 18750"/>
              <a:gd name="adj2" fmla="val -8333"/>
              <a:gd name="adj3" fmla="val 164994"/>
              <a:gd name="adj4" fmla="val -9382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Vermeden kosten</a:t>
            </a:r>
          </a:p>
        </p:txBody>
      </p:sp>
    </p:spTree>
    <p:extLst>
      <p:ext uri="{BB962C8B-B14F-4D97-AF65-F5344CB8AC3E}">
        <p14:creationId xmlns:p14="http://schemas.microsoft.com/office/powerpoint/2010/main" val="29850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D907E-E797-0D72-F1C6-64F4C36F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D22877-24A4-4DCB-8B74-1A86AB255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noProof="0" dirty="0"/>
              <a:t>Perslucht</a:t>
            </a:r>
          </a:p>
          <a:p>
            <a:r>
              <a:rPr lang="nl-NL" noProof="0" dirty="0"/>
              <a:t>Aandrijvingen</a:t>
            </a:r>
          </a:p>
          <a:p>
            <a:r>
              <a:rPr lang="nl-NL" dirty="0"/>
              <a:t>Stoom</a:t>
            </a:r>
            <a:endParaRPr lang="nl-NL" noProof="0" dirty="0"/>
          </a:p>
          <a:p>
            <a:endParaRPr lang="nl-NL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A21546F-6946-C57D-3305-CF93A167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3 Voorbeelden</a:t>
            </a:r>
          </a:p>
        </p:txBody>
      </p:sp>
      <p:pic>
        <p:nvPicPr>
          <p:cNvPr id="4" name="Tijdelijke aanduiding voor afbeelding 3" descr="Machinetandwielen">
            <a:extLst>
              <a:ext uri="{FF2B5EF4-FFF2-40B4-BE49-F238E27FC236}">
                <a16:creationId xmlns:a16="http://schemas.microsoft.com/office/drawing/2014/main" id="{FBD89C1B-5667-9BA5-6BC2-05CD68383F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5039F3-A0F8-36EF-1DBB-7C88705D59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0B9A8C-1F81-9BDD-8FF6-40036B9C62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99D31F-38B7-F954-DA6A-0FA3D0FAB7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2" descr="Onze diensten – KWA Bedrijfsadviseurs">
            <a:extLst>
              <a:ext uri="{FF2B5EF4-FFF2-40B4-BE49-F238E27FC236}">
                <a16:creationId xmlns:a16="http://schemas.microsoft.com/office/drawing/2014/main" id="{57D89556-CD98-93EF-76F0-9411058F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0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0D122-70A0-2113-6064-CFF0A21B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9F01D52-9166-779D-1F5A-17924E05C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Meerdere variabelen beïnvloeden de terugverdientijd:</a:t>
            </a:r>
          </a:p>
          <a:p>
            <a:pPr lvl="1"/>
            <a:r>
              <a:rPr lang="nl-NL" dirty="0"/>
              <a:t>Vermogen</a:t>
            </a:r>
          </a:p>
          <a:p>
            <a:pPr lvl="1"/>
            <a:r>
              <a:rPr lang="nl-NL" dirty="0"/>
              <a:t>Draaiuren</a:t>
            </a:r>
          </a:p>
          <a:p>
            <a:pPr marL="313200" lvl="1" indent="0">
              <a:buNone/>
            </a:pPr>
            <a:endParaRPr lang="nl-NL" dirty="0"/>
          </a:p>
          <a:p>
            <a:r>
              <a:rPr lang="nl-NL" dirty="0"/>
              <a:t>Soms arbitrair, maar in overleg met RVO.nl</a:t>
            </a:r>
          </a:p>
          <a:p>
            <a:r>
              <a:rPr lang="nl-NL" dirty="0"/>
              <a:t>Eenvoud boven complexiteit</a:t>
            </a:r>
          </a:p>
          <a:p>
            <a:r>
              <a:rPr lang="nl-NL" dirty="0"/>
              <a:t>Gericht op bepalen mate van rendabiliteit</a:t>
            </a:r>
          </a:p>
          <a:p>
            <a:r>
              <a:rPr lang="nl-NL" dirty="0"/>
              <a:t>Bepalen welke condities leiden tot een terugverdientijd van 7 jaar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A1F120-7156-FA76-13CD-DE1B59E7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Opmerkingen vooraf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CDC5D7-2269-86AE-06D8-A3125BDF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924A65-0190-CBC6-F899-EB6D6936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66F718-B051-9F2A-5EBA-C10BD9DB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53E8AE00-65C3-186D-AA2B-9C82F07B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6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3E9462A-74E9-9463-7DAB-75A21476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noProof="0" dirty="0"/>
              <a:t>Beleid energiebesparingsplicht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8EBE318-C603-B733-F181-F1D796C51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/>
              <a:t>Katerina Golodyaeva</a:t>
            </a:r>
          </a:p>
          <a:p>
            <a:r>
              <a:rPr lang="nl-NL" noProof="0" dirty="0"/>
              <a:t>Ministerie van </a:t>
            </a:r>
            <a:r>
              <a:rPr lang="nl-NL" dirty="0"/>
              <a:t>EZK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770B5A3-49A2-B65E-EEBC-8E5050ECC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noProof="0" dirty="0"/>
              <a:t>2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E79B39-4C9D-B925-4128-C25246A873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6B555E-482B-3CBC-7B3F-6B22FE890F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89CA75-51B9-F2DC-80DA-433C35C3C3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53367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0D122-70A0-2113-6064-CFF0A21B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9F01D52-9166-779D-1F5A-17924E05C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Persluchtbuffer</a:t>
            </a:r>
          </a:p>
          <a:p>
            <a:r>
              <a:rPr lang="nl-NL" noProof="0" dirty="0"/>
              <a:t>Afsluiter met tijdsschakeling</a:t>
            </a:r>
          </a:p>
          <a:p>
            <a:r>
              <a:rPr lang="nl-NL" dirty="0"/>
              <a:t>Flow-drukregelaar</a:t>
            </a:r>
          </a:p>
          <a:p>
            <a:r>
              <a:rPr lang="nl-NL" noProof="0" dirty="0"/>
              <a:t>Aanzuigen (koude buitenlucht)</a:t>
            </a:r>
          </a:p>
          <a:p>
            <a:r>
              <a:rPr lang="nl-NL" dirty="0"/>
              <a:t>Zuinige blaaspistolen</a:t>
            </a:r>
          </a:p>
          <a:p>
            <a:r>
              <a:rPr lang="nl-NL" noProof="0" dirty="0"/>
              <a:t>Elektrische handgereedschappen i.</a:t>
            </a:r>
            <a:r>
              <a:rPr lang="nl-NL" dirty="0" err="1"/>
              <a:t>p.v.</a:t>
            </a:r>
            <a:r>
              <a:rPr lang="nl-NL" dirty="0"/>
              <a:t> pneumatische</a:t>
            </a:r>
          </a:p>
          <a:p>
            <a:r>
              <a:rPr lang="nl-NL" noProof="0" dirty="0"/>
              <a:t>Gebruik van blower voor schoonblazen i.p.v. perslucht</a:t>
            </a:r>
          </a:p>
          <a:p>
            <a:r>
              <a:rPr lang="nl-NL" dirty="0"/>
              <a:t>Elektrische regelklepbediening  i.p.v. perslucht</a:t>
            </a:r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A1F120-7156-FA76-13CD-DE1B59E7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Persluchtmaatregelen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CDC5D7-2269-86AE-06D8-A3125BDF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924A65-0190-CBC6-F899-EB6D6936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66F718-B051-9F2A-5EBA-C10BD9DB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53E8AE00-65C3-186D-AA2B-9C82F07B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22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0D122-70A0-2113-6064-CFF0A21B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9F01D52-9166-779D-1F5A-17924E05C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noProof="0" dirty="0"/>
              <a:t>Luchtkanaal plaatsen</a:t>
            </a:r>
          </a:p>
          <a:p>
            <a:r>
              <a:rPr lang="nl-NL" dirty="0"/>
              <a:t>12 kW compressor</a:t>
            </a:r>
          </a:p>
          <a:p>
            <a:r>
              <a:rPr lang="nl-NL" noProof="0" dirty="0"/>
              <a:t>2.500 vollasturen/600 deellasturen</a:t>
            </a:r>
          </a:p>
          <a:p>
            <a:r>
              <a:rPr lang="nl-NL" dirty="0"/>
              <a:t>Circa 0,35% energiebesparing per graad temperatuur verlaging</a:t>
            </a:r>
          </a:p>
          <a:p>
            <a:r>
              <a:rPr lang="nl-NL" dirty="0"/>
              <a:t>Temperatuur verlaging van 10 graden Celsius</a:t>
            </a:r>
          </a:p>
          <a:p>
            <a:r>
              <a:rPr lang="nl-NL" dirty="0"/>
              <a:t>Investering inclusief arbeid ca. € 1.400,--</a:t>
            </a:r>
          </a:p>
          <a:p>
            <a:endParaRPr lang="nl-NL" dirty="0"/>
          </a:p>
          <a:p>
            <a:r>
              <a:rPr lang="nl-NL" dirty="0"/>
              <a:t>Berekende besparing: </a:t>
            </a:r>
          </a:p>
          <a:p>
            <a:pPr lvl="1"/>
            <a:r>
              <a:rPr lang="nl-NL" dirty="0"/>
              <a:t>1.200 kWh op referentieverbruik van 35.000 kWh</a:t>
            </a:r>
          </a:p>
          <a:p>
            <a:r>
              <a:rPr lang="nl-NL" dirty="0"/>
              <a:t>Maatregel is rendabel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A1F120-7156-FA76-13CD-DE1B59E7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Perslucht -&gt; aanzuigen buitenlucht 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CDC5D7-2269-86AE-06D8-A3125BDF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924A65-0190-CBC6-F899-EB6D6936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66F718-B051-9F2A-5EBA-C10BD9DB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53E8AE00-65C3-186D-AA2B-9C82F07B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81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C2213-2D0A-7B79-255B-A12407B5A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E9091E-4A7B-2154-A456-0427CBFB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Aandrijvingen maatregelen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9E55DA-7883-BB08-E44E-6D62A11F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454C1-6008-E02C-4970-706F1E25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4F564F-C306-946F-FDED-CB9B3CF9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58AAFDF1-649C-87EA-B74A-0083573C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B26D82BA-CBF1-3072-868A-B0D2724C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369443"/>
          </a:xfrm>
        </p:spPr>
        <p:txBody>
          <a:bodyPr/>
          <a:lstStyle/>
          <a:p>
            <a:r>
              <a:rPr lang="nl-NL" dirty="0"/>
              <a:t>Toepassen frequentieregeling</a:t>
            </a:r>
          </a:p>
          <a:p>
            <a:pPr lvl="1"/>
            <a:r>
              <a:rPr lang="nl-NL" dirty="0"/>
              <a:t>Alternatieve maatregel: magneetkoppelingen</a:t>
            </a:r>
          </a:p>
          <a:p>
            <a:r>
              <a:rPr lang="nl-NL" dirty="0"/>
              <a:t>Vervangen motoren door efficiëntere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030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C2213-2D0A-7B79-255B-A12407B5A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E9091E-4A7B-2154-A456-0427CBFB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Frequentieregelingen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9E55DA-7883-BB08-E44E-6D62A11F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454C1-6008-E02C-4970-706F1E25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4F564F-C306-946F-FDED-CB9B3CF9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58AAFDF1-649C-87EA-B74A-0083573C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E36F14-0512-FABC-BEB6-7EE71C73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/>
          <a:lstStyle/>
          <a:p>
            <a:r>
              <a:rPr lang="nl-NL" dirty="0"/>
              <a:t>Frequentieregeling op:</a:t>
            </a:r>
          </a:p>
          <a:p>
            <a:pPr lvl="1"/>
            <a:r>
              <a:rPr lang="nl-NL" dirty="0"/>
              <a:t>Machines</a:t>
            </a:r>
          </a:p>
          <a:p>
            <a:pPr lvl="1"/>
            <a:r>
              <a:rPr lang="nl-NL" dirty="0"/>
              <a:t>Pompen</a:t>
            </a:r>
          </a:p>
          <a:p>
            <a:pPr lvl="1"/>
            <a:r>
              <a:rPr lang="nl-NL" dirty="0"/>
              <a:t>Compressoren -&gt; gesplitst:</a:t>
            </a:r>
          </a:p>
          <a:p>
            <a:pPr lvl="2"/>
            <a:r>
              <a:rPr lang="nl-NL" dirty="0"/>
              <a:t>Persluchtcompressoren</a:t>
            </a:r>
          </a:p>
          <a:p>
            <a:pPr lvl="2"/>
            <a:r>
              <a:rPr lang="nl-NL" dirty="0"/>
              <a:t>Koelcompressoren</a:t>
            </a:r>
          </a:p>
          <a:p>
            <a:pPr lvl="1"/>
            <a:r>
              <a:rPr lang="nl-NL" dirty="0"/>
              <a:t>Ventilatoren</a:t>
            </a:r>
          </a:p>
          <a:p>
            <a:pPr lvl="1"/>
            <a:endParaRPr lang="nl-NL" dirty="0"/>
          </a:p>
          <a:p>
            <a:pPr marL="313200" lvl="1" indent="0">
              <a:buNone/>
            </a:pPr>
            <a:endParaRPr lang="nl-NL" dirty="0"/>
          </a:p>
          <a:p>
            <a:pPr marL="313200" lvl="1" indent="0">
              <a:buNone/>
            </a:pPr>
            <a:endParaRPr lang="nl-NL" dirty="0"/>
          </a:p>
          <a:p>
            <a:pPr marL="313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2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BE97633-67B7-5810-78E7-3362C3F1B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489" y="2385174"/>
            <a:ext cx="5696932" cy="37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3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C2213-2D0A-7B79-255B-A12407B5A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E9091E-4A7B-2154-A456-0427CBFB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Frequentieregelingen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9E55DA-7883-BB08-E44E-6D62A11F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454C1-6008-E02C-4970-706F1E25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4F564F-C306-946F-FDED-CB9B3CF9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58AAFDF1-649C-87EA-B74A-0083573C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E36F14-0512-FABC-BEB6-7EE71C73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/>
          <a:lstStyle/>
          <a:p>
            <a:r>
              <a:rPr lang="nl-NL" dirty="0"/>
              <a:t>Frequentieregeling</a:t>
            </a:r>
          </a:p>
          <a:p>
            <a:r>
              <a:rPr lang="nl-NL" dirty="0"/>
              <a:t>Kosten volgens DACE Price </a:t>
            </a:r>
            <a:r>
              <a:rPr lang="nl-NL" dirty="0" err="1"/>
              <a:t>Booklet</a:t>
            </a:r>
            <a:r>
              <a:rPr lang="nl-NL" dirty="0"/>
              <a:t> ed. 37</a:t>
            </a:r>
          </a:p>
          <a:p>
            <a:r>
              <a:rPr lang="nl-NL" dirty="0"/>
              <a:t>All-in </a:t>
            </a:r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Variable</a:t>
            </a:r>
            <a:r>
              <a:rPr lang="nl-NL" dirty="0"/>
              <a:t> </a:t>
            </a:r>
            <a:r>
              <a:rPr lang="nl-NL" dirty="0" err="1"/>
              <a:t>Frequency</a:t>
            </a:r>
            <a:r>
              <a:rPr lang="nl-NL" dirty="0"/>
              <a:t> Drives</a:t>
            </a:r>
          </a:p>
          <a:p>
            <a:r>
              <a:rPr lang="nl-NL" dirty="0"/>
              <a:t>Schaalt met vermogen</a:t>
            </a:r>
          </a:p>
          <a:p>
            <a:r>
              <a:rPr lang="nl-NL" dirty="0"/>
              <a:t>Deels ontsparing door toepassen </a:t>
            </a:r>
            <a:r>
              <a:rPr lang="nl-NL" dirty="0" err="1"/>
              <a:t>freq</a:t>
            </a:r>
            <a:r>
              <a:rPr lang="nl-NL" dirty="0"/>
              <a:t>. regeling</a:t>
            </a:r>
          </a:p>
          <a:p>
            <a:pPr marL="313200" lvl="1" indent="0">
              <a:buNone/>
            </a:pPr>
            <a:endParaRPr lang="nl-NL" dirty="0"/>
          </a:p>
          <a:p>
            <a:pPr marL="313200" lvl="1" indent="0">
              <a:buNone/>
            </a:pPr>
            <a:endParaRPr lang="nl-NL" dirty="0"/>
          </a:p>
          <a:p>
            <a:pPr marL="313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2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7E869F9-81FF-258D-CA6F-4C2BD49E6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8337">
            <a:off x="7286834" y="1772764"/>
            <a:ext cx="2796971" cy="43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88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81BA4-CE5F-D51B-ABE4-EF01F38BE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73106C-515C-EB0A-09F1-2CE2D65FD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Verlaag stoomdruk</a:t>
            </a:r>
          </a:p>
          <a:p>
            <a:r>
              <a:rPr lang="nl-NL" noProof="0" dirty="0"/>
              <a:t>Toepassen </a:t>
            </a:r>
            <a:r>
              <a:rPr lang="nl-NL" noProof="0" dirty="0" err="1"/>
              <a:t>economiser</a:t>
            </a:r>
            <a:endParaRPr lang="nl-NL" noProof="0" dirty="0"/>
          </a:p>
          <a:p>
            <a:r>
              <a:rPr lang="nl-NL" dirty="0"/>
              <a:t>Toepassen rookgascondensor</a:t>
            </a:r>
          </a:p>
          <a:p>
            <a:r>
              <a:rPr lang="nl-NL" dirty="0"/>
              <a:t>Vervang stoom voor ruimteverwarming</a:t>
            </a:r>
          </a:p>
          <a:p>
            <a:r>
              <a:rPr lang="nl-NL" dirty="0"/>
              <a:t>Isoleer </a:t>
            </a:r>
            <a:r>
              <a:rPr lang="nl-NL" dirty="0" err="1"/>
              <a:t>ongeïsoleerde</a:t>
            </a:r>
            <a:r>
              <a:rPr lang="nl-NL" dirty="0"/>
              <a:t> delen stoomketel</a:t>
            </a:r>
          </a:p>
          <a:p>
            <a:r>
              <a:rPr lang="nl-NL" dirty="0"/>
              <a:t>Isoleer stoomleidingen en –appendages</a:t>
            </a:r>
          </a:p>
          <a:p>
            <a:r>
              <a:rPr lang="nl-NL" dirty="0"/>
              <a:t>Pas omgekeerde osmose toe</a:t>
            </a:r>
          </a:p>
          <a:p>
            <a:r>
              <a:rPr lang="nl-NL" dirty="0"/>
              <a:t>Warmtewisseling uitgang </a:t>
            </a:r>
            <a:r>
              <a:rPr lang="nl-NL" dirty="0" err="1"/>
              <a:t>heetwaterproces</a:t>
            </a:r>
            <a:r>
              <a:rPr lang="nl-NL" dirty="0"/>
              <a:t> met suppletie </a:t>
            </a:r>
          </a:p>
          <a:p>
            <a:endParaRPr lang="nl-NL" noProof="0" dirty="0"/>
          </a:p>
          <a:p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5C3F9B-F1BC-9C04-4D80-14BFDA65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Stoom maatregelen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6BAE40-903A-1975-BAAD-58E8A3F4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B9E587-0B8F-CB08-2BDA-C5F33B25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FFEBBE-17B6-6A65-C0AE-1C0A94F4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09394E9C-2F27-4626-F33B-A0C336F3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20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F679425-7281-99DC-5A39-E18A1984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Stel: </a:t>
            </a:r>
            <a:r>
              <a:rPr lang="nl-NL" dirty="0"/>
              <a:t>besparingsmaatregel voor stoom</a:t>
            </a:r>
          </a:p>
          <a:p>
            <a:r>
              <a:rPr lang="nl-NL" dirty="0"/>
              <a:t>Stoomketel 1,5 t/</a:t>
            </a:r>
            <a:r>
              <a:rPr lang="nl-NL" dirty="0" err="1"/>
              <a:t>hr</a:t>
            </a:r>
            <a:endParaRPr lang="nl-NL" dirty="0"/>
          </a:p>
          <a:p>
            <a:r>
              <a:rPr lang="nl-NL" dirty="0"/>
              <a:t>1.500 vollasturen</a:t>
            </a:r>
          </a:p>
          <a:p>
            <a:r>
              <a:rPr lang="nl-NL" dirty="0"/>
              <a:t>2.500 MJ/t vormingsenthalpie</a:t>
            </a:r>
          </a:p>
          <a:p>
            <a:r>
              <a:rPr lang="nl-NL" dirty="0"/>
              <a:t>31,65 MJ/Nm</a:t>
            </a:r>
            <a:r>
              <a:rPr lang="nl-NL" baseline="30000" dirty="0"/>
              <a:t>3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1,5 t/</a:t>
            </a:r>
            <a:r>
              <a:rPr lang="nl-NL" dirty="0" err="1"/>
              <a:t>hr</a:t>
            </a:r>
            <a:r>
              <a:rPr lang="nl-NL" dirty="0"/>
              <a:t> * 1.500 </a:t>
            </a:r>
            <a:r>
              <a:rPr lang="nl-NL" dirty="0" err="1"/>
              <a:t>hr</a:t>
            </a:r>
            <a:r>
              <a:rPr lang="nl-NL" dirty="0"/>
              <a:t> * 2.500 MJ/ton / 31,65 Nm</a:t>
            </a:r>
            <a:r>
              <a:rPr lang="nl-NL" baseline="30000" dirty="0"/>
              <a:t>3</a:t>
            </a:r>
            <a:r>
              <a:rPr lang="nl-NL" dirty="0"/>
              <a:t>/MJ = </a:t>
            </a:r>
            <a:r>
              <a:rPr lang="nl-NL" b="1" dirty="0"/>
              <a:t>177.725 Nm</a:t>
            </a:r>
            <a:r>
              <a:rPr lang="nl-NL" b="1" baseline="30000" dirty="0"/>
              <a:t>3</a:t>
            </a:r>
          </a:p>
          <a:p>
            <a:endParaRPr lang="nl-NL" b="1" baseline="30000" dirty="0"/>
          </a:p>
          <a:p>
            <a:r>
              <a:rPr lang="nl-NL" dirty="0"/>
              <a:t>Conclusie: </a:t>
            </a:r>
          </a:p>
          <a:p>
            <a:pPr marL="313200" lvl="1" indent="0">
              <a:buNone/>
            </a:pPr>
            <a:r>
              <a:rPr lang="nl-NL" dirty="0"/>
              <a:t>	&gt; 170.000 Nm</a:t>
            </a:r>
            <a:r>
              <a:rPr lang="nl-NL" baseline="30000" dirty="0"/>
              <a:t>3</a:t>
            </a:r>
            <a:r>
              <a:rPr lang="nl-NL" dirty="0"/>
              <a:t> aardgas</a:t>
            </a:r>
          </a:p>
          <a:p>
            <a:endParaRPr lang="nl-NL" dirty="0"/>
          </a:p>
          <a:p>
            <a:r>
              <a:rPr lang="nl-NL" b="1" dirty="0" err="1"/>
              <a:t>Onderzoeksplichtig</a:t>
            </a:r>
            <a:endParaRPr lang="nl-NL" b="1" dirty="0"/>
          </a:p>
          <a:p>
            <a:pPr marL="313200" lvl="1" indent="0">
              <a:buNone/>
            </a:pPr>
            <a:r>
              <a:rPr lang="nl-NL" dirty="0"/>
              <a:t>	dus niet </a:t>
            </a:r>
            <a:r>
              <a:rPr lang="nl-NL" dirty="0" err="1"/>
              <a:t>informatieplichtig</a:t>
            </a:r>
            <a:r>
              <a:rPr lang="nl-NL" dirty="0"/>
              <a:t> EML-Bal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D35F91-B462-3D97-C3B7-1458E62A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maatregel niet voor doelgroep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21EB86-45C7-1338-2ACF-4898AB34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A3F2F9-4B7C-DDB2-9137-663004C6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7801E7-4C4B-E272-1716-274F0382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29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ED35F91-B462-3D97-C3B7-1458E62A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Ketelhuismodel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21EB86-45C7-1338-2ACF-4898AB34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A3F2F9-4B7C-DDB2-9137-663004C6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7801E7-4C4B-E272-1716-274F0382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3DA69EF-CB59-04CD-943E-C213BE0A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Stoomketel:</a:t>
            </a:r>
          </a:p>
          <a:p>
            <a:pPr lvl="1"/>
            <a:r>
              <a:rPr lang="nl-NL" dirty="0"/>
              <a:t>capaciteit 600 kg/h</a:t>
            </a:r>
          </a:p>
          <a:p>
            <a:pPr lvl="1"/>
            <a:r>
              <a:rPr lang="nl-NL" dirty="0"/>
              <a:t>7 bar(g) </a:t>
            </a:r>
          </a:p>
          <a:p>
            <a:pPr lvl="1"/>
            <a:r>
              <a:rPr lang="nl-NL" dirty="0"/>
              <a:t>2.400 vollasturen</a:t>
            </a:r>
          </a:p>
          <a:p>
            <a:r>
              <a:rPr lang="nl-NL" dirty="0"/>
              <a:t>Uitgangspunten:</a:t>
            </a:r>
          </a:p>
          <a:p>
            <a:pPr lvl="1"/>
            <a:r>
              <a:rPr lang="nl-NL" dirty="0"/>
              <a:t>lagedruk </a:t>
            </a:r>
            <a:r>
              <a:rPr lang="nl-NL" dirty="0" err="1"/>
              <a:t>ontgasser</a:t>
            </a:r>
            <a:r>
              <a:rPr lang="nl-NL" dirty="0"/>
              <a:t>: 105°C</a:t>
            </a:r>
          </a:p>
          <a:p>
            <a:pPr lvl="1"/>
            <a:r>
              <a:rPr lang="nl-NL" dirty="0"/>
              <a:t>rookgastemperatuur uit de stoomketel 210°C</a:t>
            </a:r>
          </a:p>
          <a:p>
            <a:pPr lvl="1"/>
            <a:r>
              <a:rPr lang="nl-NL" dirty="0" err="1"/>
              <a:t>economiser</a:t>
            </a:r>
            <a:r>
              <a:rPr lang="nl-NL" dirty="0"/>
              <a:t>, uitgaande rookgastemperatuur 130°C</a:t>
            </a:r>
          </a:p>
          <a:p>
            <a:pPr lvl="1"/>
            <a:r>
              <a:rPr lang="nl-NL" dirty="0"/>
              <a:t>% retour condensaat (varieert met maatregel)</a:t>
            </a:r>
          </a:p>
          <a:p>
            <a:pPr lvl="1"/>
            <a:r>
              <a:rPr lang="nl-NL" dirty="0"/>
              <a:t>10% spui</a:t>
            </a:r>
          </a:p>
          <a:p>
            <a:pPr lvl="1"/>
            <a:r>
              <a:rPr lang="nl-NL" dirty="0"/>
              <a:t>luchtovermaat verbranding n=1,15 (3% O</a:t>
            </a:r>
            <a:r>
              <a:rPr lang="nl-NL" baseline="-25000" dirty="0"/>
              <a:t>2</a:t>
            </a:r>
            <a:r>
              <a:rPr lang="nl-NL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9857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ED35F91-B462-3D97-C3B7-1458E62A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Ketelhuismodel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21EB86-45C7-1338-2ACF-4898AB34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A3F2F9-4B7C-DDB2-9137-663004C6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7801E7-4C4B-E272-1716-274F0382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7A9AB39-8B98-B0DF-71D0-B39DABD80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307" y="2289175"/>
            <a:ext cx="6322974" cy="3932238"/>
          </a:xfrm>
          <a:prstGeom prst="rect">
            <a:avLst/>
          </a:prstGeom>
        </p:spPr>
      </p:pic>
      <p:sp>
        <p:nvSpPr>
          <p:cNvPr id="10" name="Tijdelijke aanduiding voor inhoud 7">
            <a:extLst>
              <a:ext uri="{FF2B5EF4-FFF2-40B4-BE49-F238E27FC236}">
                <a16:creationId xmlns:a16="http://schemas.microsoft.com/office/drawing/2014/main" id="{A20995F3-5480-33AE-5F16-EE77E4808EA3}"/>
              </a:ext>
            </a:extLst>
          </p:cNvPr>
          <p:cNvSpPr txBox="1">
            <a:spLocks/>
          </p:cNvSpPr>
          <p:nvPr/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numCol="2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Bron: KWA</a:t>
            </a:r>
          </a:p>
        </p:txBody>
      </p:sp>
    </p:spTree>
    <p:extLst>
      <p:ext uri="{BB962C8B-B14F-4D97-AF65-F5344CB8AC3E}">
        <p14:creationId xmlns:p14="http://schemas.microsoft.com/office/powerpoint/2010/main" val="2917310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81BA4-CE5F-D51B-ABE4-EF01F38BE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73106C-515C-EB0A-09F1-2CE2D65FD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Kosten </a:t>
            </a:r>
            <a:r>
              <a:rPr lang="nl-NL" noProof="0" dirty="0" err="1"/>
              <a:t>economiser</a:t>
            </a:r>
            <a:r>
              <a:rPr lang="nl-NL" noProof="0" dirty="0"/>
              <a:t>:</a:t>
            </a:r>
          </a:p>
          <a:p>
            <a:pPr lvl="1"/>
            <a:r>
              <a:rPr lang="nl-NL" noProof="0" dirty="0"/>
              <a:t>1</a:t>
            </a:r>
            <a:r>
              <a:rPr lang="nl-NL" dirty="0"/>
              <a:t>6 kW</a:t>
            </a:r>
          </a:p>
          <a:p>
            <a:pPr lvl="1"/>
            <a:r>
              <a:rPr lang="nl-NL" noProof="0" dirty="0"/>
              <a:t>22 m</a:t>
            </a:r>
            <a:r>
              <a:rPr lang="nl-NL" baseline="30000" noProof="0" dirty="0"/>
              <a:t>2</a:t>
            </a:r>
          </a:p>
          <a:p>
            <a:pPr lvl="1"/>
            <a:r>
              <a:rPr lang="nl-NL" dirty="0"/>
              <a:t>Prijs van € 675,-- per m</a:t>
            </a:r>
            <a:r>
              <a:rPr lang="nl-NL" baseline="30000" dirty="0"/>
              <a:t>2</a:t>
            </a:r>
            <a:r>
              <a:rPr lang="nl-NL" dirty="0"/>
              <a:t> volgens DACE</a:t>
            </a:r>
          </a:p>
          <a:p>
            <a:pPr lvl="1"/>
            <a:r>
              <a:rPr lang="nl-NL" noProof="0" dirty="0"/>
              <a:t>Aanpassing schoorsteen conform schatting KWA (€ 1.500,--)</a:t>
            </a:r>
          </a:p>
          <a:p>
            <a:pPr lvl="1"/>
            <a:r>
              <a:rPr lang="nl-NL" dirty="0"/>
              <a:t>Aanpassing modulerende voedingswaterklap conform schatting KWA (€ 2.000,--)</a:t>
            </a:r>
          </a:p>
          <a:p>
            <a:pPr lvl="1"/>
            <a:endParaRPr lang="nl-NL" noProof="0" dirty="0"/>
          </a:p>
          <a:p>
            <a:pPr lvl="1"/>
            <a:r>
              <a:rPr lang="nl-NL" noProof="0" dirty="0"/>
              <a:t>All-in kosten </a:t>
            </a:r>
            <a:r>
              <a:rPr lang="nl-NL" noProof="0" dirty="0" err="1"/>
              <a:t>incl</a:t>
            </a:r>
            <a:r>
              <a:rPr lang="nl-NL" dirty="0"/>
              <a:t>. arbeid: </a:t>
            </a:r>
            <a:r>
              <a:rPr lang="nl-NL" noProof="0" dirty="0"/>
              <a:t>€ 25.000,--</a:t>
            </a:r>
          </a:p>
          <a:p>
            <a:pPr lvl="1"/>
            <a:r>
              <a:rPr lang="nl-NL" dirty="0"/>
              <a:t>Besparing is 4.630 Nm</a:t>
            </a:r>
            <a:r>
              <a:rPr lang="nl-NL" baseline="30000" dirty="0"/>
              <a:t>3</a:t>
            </a:r>
            <a:r>
              <a:rPr lang="nl-NL" dirty="0"/>
              <a:t> op een referentieverbruik van 117.000 Nm</a:t>
            </a:r>
            <a:r>
              <a:rPr lang="nl-NL" baseline="30000" dirty="0"/>
              <a:t>3</a:t>
            </a:r>
          </a:p>
          <a:p>
            <a:pPr lvl="1"/>
            <a:r>
              <a:rPr lang="nl-NL" dirty="0"/>
              <a:t>Conclusie: </a:t>
            </a:r>
          </a:p>
          <a:p>
            <a:pPr lvl="2"/>
            <a:r>
              <a:rPr lang="nl-NL" dirty="0"/>
              <a:t>terugverdientijd is 5 jaar</a:t>
            </a:r>
          </a:p>
          <a:p>
            <a:pPr lvl="2"/>
            <a:r>
              <a:rPr lang="nl-NL" dirty="0"/>
              <a:t>maatregel is rendabel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5C3F9B-F1BC-9C04-4D80-14BFDA65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Stoommaatregel –&gt; toepassen </a:t>
            </a:r>
            <a:r>
              <a:rPr lang="nl-NL" dirty="0" err="1"/>
              <a:t>economiser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6BAE40-903A-1975-BAAD-58E8A3F4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B9E587-0B8F-CB08-2BDA-C5F33B25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FFEBBE-17B6-6A65-C0AE-1C0A94F4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Onze diensten – KWA Bedrijfsadviseurs">
            <a:extLst>
              <a:ext uri="{FF2B5EF4-FFF2-40B4-BE49-F238E27FC236}">
                <a16:creationId xmlns:a16="http://schemas.microsoft.com/office/drawing/2014/main" id="{09394E9C-2F27-4626-F33B-A0C336F3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4" y="206510"/>
            <a:ext cx="2113503" cy="6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A7330-8B96-9DBF-9623-6743D1E82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7B94684-E71E-AE13-09CD-A6980716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noProof="0" dirty="0"/>
              <a:t>Algemene wijzigingen aan de EML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B41EB51-6940-2D39-AF81-7A0BF8919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000" noProof="0" dirty="0"/>
              <a:t>Maarten de Wit</a:t>
            </a:r>
          </a:p>
          <a:p>
            <a:r>
              <a:rPr lang="nl-NL" sz="2000" noProof="0" dirty="0"/>
              <a:t>RVO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FC98C48-9F5E-58F0-9796-E93F107F2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999" y="1094663"/>
            <a:ext cx="5003801" cy="1463674"/>
          </a:xfrm>
        </p:spPr>
        <p:txBody>
          <a:bodyPr/>
          <a:lstStyle/>
          <a:p>
            <a:r>
              <a:rPr lang="nl-NL" noProof="0" dirty="0"/>
              <a:t>3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BBFDCE-4FA7-AE88-0BA6-0A30F36DBD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7575AB-32FE-07FE-3AC7-271E1ECB70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4C24BC-40FC-74A3-5BDE-A536622A25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07712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354EF-7433-3119-6E75-8D6FD6CC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0A0A171-AF16-257E-3267-1132B532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EML Gebouwen</a:t>
            </a:r>
            <a:br>
              <a:rPr lang="nl-NL" noProof="0" dirty="0"/>
            </a:br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C39AD3-FFC0-2C04-6CB2-F8818A55E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000" noProof="0" dirty="0"/>
              <a:t>Jan-Peter Pols</a:t>
            </a:r>
          </a:p>
          <a:p>
            <a:r>
              <a:rPr lang="nl-NL" sz="2000" noProof="0" dirty="0"/>
              <a:t>DWA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19C1E63-8FFA-5745-0544-5EA92D024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noProof="0" dirty="0"/>
              <a:t>6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092CF-3BE5-400E-EADA-B98D899B16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5B63E3-A7B4-75F1-770C-A2BD47F353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F1670-3C94-D82B-193D-D723F705A1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50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41621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79A64-5596-2250-8F56-67EC52D19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BED815-049D-28AC-7F7C-39BEB8DAD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313200" lvl="1" indent="0">
              <a:buNone/>
            </a:pPr>
            <a:r>
              <a:rPr lang="nl-NL" b="1" dirty="0"/>
              <a:t>Ons team</a:t>
            </a:r>
          </a:p>
          <a:p>
            <a:pPr marL="313200" lvl="1" indent="0">
              <a:buNone/>
            </a:pPr>
            <a:r>
              <a:rPr lang="nl-NL" dirty="0"/>
              <a:t>Projectleider:	Jan-Peter Pols</a:t>
            </a:r>
          </a:p>
          <a:p>
            <a:pPr marL="313200" lvl="1" indent="0">
              <a:buNone/>
            </a:pPr>
            <a:r>
              <a:rPr lang="nl-NL" dirty="0"/>
              <a:t>Medewerkers:	Dick van ‘t Slot (energie)</a:t>
            </a:r>
          </a:p>
          <a:p>
            <a:pPr marL="313200" lvl="1" indent="0">
              <a:buNone/>
            </a:pPr>
            <a:r>
              <a:rPr lang="nl-NL" dirty="0"/>
              <a:t>			Stefan Hulsbosch (energie)</a:t>
            </a:r>
          </a:p>
          <a:p>
            <a:pPr marL="313200" lvl="1" indent="0">
              <a:buNone/>
            </a:pPr>
            <a:r>
              <a:rPr lang="nl-NL" dirty="0"/>
              <a:t>			</a:t>
            </a:r>
            <a:r>
              <a:rPr lang="fi-FI" dirty="0"/>
              <a:t>Marjan  Peppelman (investeringen)</a:t>
            </a:r>
          </a:p>
          <a:p>
            <a:pPr marL="313200" lvl="1" indent="0">
              <a:buNone/>
            </a:pPr>
            <a:r>
              <a:rPr lang="fi-FI" dirty="0"/>
              <a:t>			</a:t>
            </a:r>
            <a:r>
              <a:rPr lang="nl-NL" dirty="0"/>
              <a:t>Kris Wijnands (teksten)</a:t>
            </a:r>
          </a:p>
          <a:p>
            <a:pPr marL="313200" lvl="1" indent="0">
              <a:buNone/>
            </a:pPr>
            <a:r>
              <a:rPr lang="nl-NL" noProof="0" dirty="0"/>
              <a:t>			Jos Lenselink (glastuinbouw maatregelen)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8A990F-CE96-3D11-80BD-82E111C8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Uitvoering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CA8C9B-D89E-7942-1D66-E6F5A44C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537EA5-8632-2065-1A20-FF36ACBB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E03070-F61A-9492-C319-07182BEE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19">
            <a:extLst>
              <a:ext uri="{FF2B5EF4-FFF2-40B4-BE49-F238E27FC236}">
                <a16:creationId xmlns:a16="http://schemas.microsoft.com/office/drawing/2014/main" id="{461DDA5F-B501-A4D5-AEA4-2AECE67D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392" y="4682929"/>
            <a:ext cx="1285873" cy="4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hlinkClick r:id="rId3" tgtFrame="_blank"/>
            <a:extLst>
              <a:ext uri="{FF2B5EF4-FFF2-40B4-BE49-F238E27FC236}">
                <a16:creationId xmlns:a16="http://schemas.microsoft.com/office/drawing/2014/main" id="{9821C3FF-978B-B1DE-A4D0-9954200D1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391" y="4226596"/>
            <a:ext cx="12858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Arcadis">
            <a:hlinkClick r:id="rId5"/>
            <a:extLst>
              <a:ext uri="{FF2B5EF4-FFF2-40B4-BE49-F238E27FC236}">
                <a16:creationId xmlns:a16="http://schemas.microsoft.com/office/drawing/2014/main" id="{6BFBA8DE-88FA-BF00-E061-C607B131F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366" y="3890430"/>
            <a:ext cx="16859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9986FF-111F-2A16-CE8D-2B6EE6384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6392" y="2745434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712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741850F-82FD-115F-B89B-3CC76CE4B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Bestaande geactualiseerd</a:t>
            </a:r>
          </a:p>
          <a:p>
            <a:r>
              <a:rPr lang="nl-NL" dirty="0"/>
              <a:t>Nieuwe toegevoegd</a:t>
            </a:r>
          </a:p>
          <a:p>
            <a:r>
              <a:rPr lang="nl-NL" dirty="0"/>
              <a:t>Samengesteld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E97F2B-44B5-FB97-195D-DB982D60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Opsomming maatregelen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79F85D-AE60-9300-3AFA-FAD61974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A54DAF-9882-66A3-1A07-70EEAAE4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10FC09-172F-487B-C2CA-A7BD064E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33FE9FB-D668-8AAD-EE75-7684500F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336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80FCE-270C-4518-7ED8-A6501191A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998E636-381E-214E-0B42-8AA880A5A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230904" lvl="1" indent="-230904" defTabSz="914369">
              <a:lnSpc>
                <a:spcPct val="105000"/>
              </a:lnSpc>
              <a:spcBef>
                <a:spcPts val="500"/>
              </a:spcBef>
              <a:buClr>
                <a:srgbClr val="0068AE"/>
              </a:buClr>
              <a:buFont typeface="Arial" panose="020B0604020202020204" pitchFamily="34" charset="0"/>
              <a:buChar char="•"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Vaststellen van maatregellijst (bestaand, nieuw en samengesteld)</a:t>
            </a:r>
          </a:p>
          <a:p>
            <a:pPr marL="230904" lvl="1" indent="-230904" defTabSz="914369">
              <a:lnSpc>
                <a:spcPct val="105000"/>
              </a:lnSpc>
              <a:spcBef>
                <a:spcPts val="500"/>
              </a:spcBef>
              <a:buClr>
                <a:srgbClr val="0068AE"/>
              </a:buClr>
              <a:buFont typeface="Arial" panose="020B0604020202020204" pitchFamily="34" charset="0"/>
              <a:buChar char="•"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Bepalingsmethode investeringskosten</a:t>
            </a:r>
          </a:p>
          <a:p>
            <a:pPr marL="230904" lvl="1" indent="-230904" defTabSz="914369">
              <a:lnSpc>
                <a:spcPct val="105000"/>
              </a:lnSpc>
              <a:spcBef>
                <a:spcPts val="500"/>
              </a:spcBef>
              <a:buClr>
                <a:srgbClr val="0068AE"/>
              </a:buClr>
              <a:buFont typeface="Arial" panose="020B0604020202020204" pitchFamily="34" charset="0"/>
              <a:buChar char="•"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Bepalingsmethode energiebesparing</a:t>
            </a:r>
          </a:p>
          <a:p>
            <a:pPr marL="230904" lvl="1" indent="-230904" defTabSz="914369">
              <a:lnSpc>
                <a:spcPct val="105000"/>
              </a:lnSpc>
              <a:spcBef>
                <a:spcPts val="500"/>
              </a:spcBef>
              <a:buClr>
                <a:srgbClr val="0068AE"/>
              </a:buClr>
              <a:buFont typeface="Arial" panose="020B0604020202020204" pitchFamily="34" charset="0"/>
              <a:buChar char="•"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Beoordelen van terugverdientijd en randvoorwaarden</a:t>
            </a:r>
          </a:p>
          <a:p>
            <a:pPr marL="230904" lvl="1" indent="-230904" defTabSz="914369">
              <a:lnSpc>
                <a:spcPct val="105000"/>
              </a:lnSpc>
              <a:spcBef>
                <a:spcPts val="500"/>
              </a:spcBef>
              <a:buClr>
                <a:srgbClr val="0068AE"/>
              </a:buClr>
              <a:buFont typeface="Arial" panose="020B0604020202020204" pitchFamily="34" charset="0"/>
              <a:buChar char="•"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Actualisatie teksten</a:t>
            </a:r>
          </a:p>
          <a:p>
            <a:pPr marL="230904" lvl="1" indent="-230904" defTabSz="914369">
              <a:lnSpc>
                <a:spcPct val="105000"/>
              </a:lnSpc>
              <a:spcBef>
                <a:spcPts val="500"/>
              </a:spcBef>
              <a:buClr>
                <a:srgbClr val="0068AE"/>
              </a:buClr>
              <a:buFont typeface="Arial" panose="020B0604020202020204" pitchFamily="34" charset="0"/>
              <a:buChar char="•"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Actualiseren beeldmateriaal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210E2B-F8BA-D66C-6075-51319EEC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Proces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9E764-7B9D-F6D7-CB82-66B3C840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228148-E56B-2A57-DED2-48B3B595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D94F23-6E1E-D09B-C04D-8ADF3AE3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6352CA4-A3ED-A0B8-73D4-C71E33063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89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CDEAD-61B4-F7BD-E48B-9182596F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858D7F8-87F1-AE79-575D-2DE4833E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Bepalingsmethode Investeringskosten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DBD945-1C59-FD34-6CB9-0621D208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660533-7191-D493-701A-11B9EDBA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9AC798-7EC1-F040-DCE0-C5EB843C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4F40245-62EF-B8F0-9181-A229EE5A5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3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52" b="1" i="0" u="none" strike="noStrike" kern="1200" cap="none" spc="0" normalizeH="0" baseline="0" noProof="0" dirty="0" err="1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Kostenkentallen</a:t>
            </a:r>
            <a:endParaRPr kumimoji="0" lang="nl-NL" sz="2052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30904" marR="0" lvl="1" indent="-230904" defTabSz="914369" fontAlgn="auto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Kosten van bestaande maatregelen opnieuw bepaald</a:t>
            </a:r>
          </a:p>
          <a:p>
            <a:pPr marL="230904" marR="0" lvl="1" indent="-230904" defTabSz="914369" fontAlgn="auto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Nieuwe potentiële maatregelen toegevoegd</a:t>
            </a:r>
          </a:p>
          <a:p>
            <a:pPr marL="230904" marR="0" lvl="1" indent="-230904" defTabSz="914369" fontAlgn="auto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Aansluiting op RVO-</a:t>
            </a:r>
            <a:r>
              <a:rPr lang="nl-NL" sz="2052" dirty="0" err="1">
                <a:solidFill>
                  <a:prstClr val="black"/>
                </a:solidFill>
                <a:latin typeface="Trebuchet MS"/>
              </a:rPr>
              <a:t>kostenkentallen</a:t>
            </a:r>
            <a:r>
              <a:rPr lang="nl-NL" sz="2052" dirty="0">
                <a:solidFill>
                  <a:prstClr val="black"/>
                </a:solidFill>
                <a:latin typeface="Trebuchet MS"/>
              </a:rPr>
              <a:t> voor utiliteitsbouw</a:t>
            </a:r>
          </a:p>
          <a:p>
            <a:pPr marL="230904" marR="0" lvl="1" indent="-230904" defTabSz="914369" fontAlgn="auto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Actualisatie mogelijk op basis van BDB-kostendatabase</a:t>
            </a:r>
            <a:br>
              <a:rPr lang="nl-NL" sz="2052" dirty="0">
                <a:solidFill>
                  <a:prstClr val="black"/>
                </a:solidFill>
                <a:latin typeface="Trebuchet MS"/>
              </a:rPr>
            </a:br>
            <a:endParaRPr lang="nl-NL" sz="2052" dirty="0">
              <a:solidFill>
                <a:prstClr val="black"/>
              </a:solidFill>
              <a:latin typeface="Trebuchet MS"/>
            </a:endParaRPr>
          </a:p>
          <a:p>
            <a:pPr marL="0" marR="0" lvl="3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52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3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52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3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52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Methodische uitgangspunten</a:t>
            </a:r>
          </a:p>
          <a:p>
            <a:pPr marL="342900" lvl="3" indent="-342900" defTabSz="914369">
              <a:lnSpc>
                <a:spcPct val="105000"/>
              </a:lnSpc>
              <a:spcBef>
                <a:spcPts val="0"/>
              </a:spcBef>
              <a:buClr>
                <a:srgbClr val="154273"/>
              </a:buClr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Gedetailleerde calculatie voor zelfstandig en natuurlijk vervangmoment</a:t>
            </a:r>
          </a:p>
          <a:p>
            <a:pPr marL="342900" lvl="3" indent="-342900" defTabSz="914369">
              <a:lnSpc>
                <a:spcPct val="105000"/>
              </a:lnSpc>
              <a:spcBef>
                <a:spcPts val="0"/>
              </a:spcBef>
              <a:buClr>
                <a:srgbClr val="154273"/>
              </a:buClr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Kosten opgesplitst naar materiaal, arbeid en materieel</a:t>
            </a:r>
          </a:p>
          <a:p>
            <a:pPr marL="342900" lvl="3" indent="-342900" defTabSz="914369">
              <a:lnSpc>
                <a:spcPct val="105000"/>
              </a:lnSpc>
              <a:spcBef>
                <a:spcPts val="0"/>
              </a:spcBef>
              <a:buClr>
                <a:srgbClr val="154273"/>
              </a:buClr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Inclusief onderhoudskosten</a:t>
            </a:r>
          </a:p>
          <a:p>
            <a:pPr marL="342900" lvl="3" indent="-342900" defTabSz="914369">
              <a:lnSpc>
                <a:spcPct val="105000"/>
              </a:lnSpc>
              <a:spcBef>
                <a:spcPts val="0"/>
              </a:spcBef>
              <a:buClr>
                <a:srgbClr val="154273"/>
              </a:buClr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Generieke kentallen op landelijke gemiddelden (geen regionale differentiatie)</a:t>
            </a:r>
          </a:p>
          <a:p>
            <a:pPr marL="342900" lvl="3" indent="-342900" defTabSz="914369">
              <a:lnSpc>
                <a:spcPct val="105000"/>
              </a:lnSpc>
              <a:spcBef>
                <a:spcPts val="0"/>
              </a:spcBef>
              <a:buClr>
                <a:srgbClr val="154273"/>
              </a:buClr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Conjuncturele marktinvloeden niet meegenomen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714E9CA-FFAE-C0E6-20CA-76665D3B3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12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2D6C9-27AC-702E-3C73-28112591A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EDADDD8-A2A2-135C-B26F-C130D2417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3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52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Energiebesparing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Waar mogelijk met energieprestatiemethodiek: NTA 8800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Aanvullend handberekening op basis van NTA 8800 resultaten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52" dirty="0">
                <a:solidFill>
                  <a:prstClr val="black"/>
                </a:solidFill>
                <a:latin typeface="Trebuchet MS"/>
              </a:rPr>
              <a:t>Maatregel specifieke berekeningen</a:t>
            </a:r>
            <a:endParaRPr kumimoji="0" lang="nl-NL" sz="20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3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52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Beschouwing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Veelal op </a:t>
            </a:r>
            <a:r>
              <a:rPr kumimoji="0" lang="nl-NL" sz="2052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gebouwniveau</a:t>
            </a: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(voor verschillende gebruiksfuncties)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Gebruik van referentiegebouwen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Gekeken naar gas- en elektriciteitsverbruik</a:t>
            </a:r>
            <a:b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soms besparing op gas maar extra elektriciteit</a:t>
            </a:r>
          </a:p>
          <a:p>
            <a:pPr marL="0" marR="0" lvl="0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Bij aantal maatregelen </a:t>
            </a:r>
            <a:r>
              <a:rPr kumimoji="0" lang="nl-NL" sz="2052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 stuk</a:t>
            </a: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Ventilatoren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Verlichting: lichtbron, armatuur, regeling</a:t>
            </a:r>
          </a:p>
          <a:p>
            <a:pPr marL="0" marR="0" lvl="0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indent="0">
              <a:buNone/>
            </a:pPr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927603-8721-D200-661D-A75EBCEA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Bepalingsmethode Energiebesparing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26C8F8-2597-F890-DB35-91202581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6F976A-F38C-C7CF-29D8-6B7C062E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60E3AF-83DA-ADF7-AA66-721623D5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C363DD-56F1-F6D4-F13E-50760833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422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057E-A9F6-0886-E4A4-E08D63C00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AF5FFF8-D221-5143-893C-FD170D7FF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3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52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Harmonisatie</a:t>
            </a:r>
          </a:p>
          <a:p>
            <a:pPr marL="0" marR="0" lvl="0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lvl="3" indent="0" defTabSz="914369">
              <a:lnSpc>
                <a:spcPct val="105000"/>
              </a:lnSpc>
              <a:spcBef>
                <a:spcPts val="0"/>
              </a:spcBef>
              <a:buClrTx/>
              <a:buNone/>
              <a:defRPr/>
            </a:pPr>
            <a:r>
              <a:rPr lang="nl-NL" sz="2052" b="1" dirty="0">
                <a:solidFill>
                  <a:srgbClr val="0068AE"/>
                </a:solidFill>
                <a:latin typeface="Trebuchet MS"/>
              </a:rPr>
              <a:t>Eenvoudige teksten die iedereen begrijpt</a:t>
            </a:r>
          </a:p>
          <a:p>
            <a:pPr marL="0" marR="0" lvl="3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Taalniveau B1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Korte en duidelijke zinnen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Eenvoudige woorden die iedereen kent</a:t>
            </a:r>
          </a:p>
          <a:p>
            <a:pPr marL="230904" marR="0" lvl="1" indent="-230904" algn="l" defTabSz="91436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68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Actieve schrijfstijl </a:t>
            </a:r>
          </a:p>
          <a:p>
            <a:pPr marL="0" marR="0" lvl="0" indent="0" algn="l" defTabSz="91436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indent="0">
              <a:buNone/>
            </a:pPr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763526-912B-A614-8BE7-8443BED5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Actualisatie Teksten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BAE685-F68B-08FC-4C50-DBBBDB27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089A20-6778-6CE8-7098-07FA6FB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43BDC0-EEB5-8E41-4BB3-C95C1C4C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3309DB-50D1-5CCB-6CD5-FD01CB961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2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939BB35-F300-220B-FB8A-7A117B45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NL" dirty="0"/>
              <a:t>1 NTA8800, spouwmuur isolatie gevel.</a:t>
            </a:r>
          </a:p>
          <a:p>
            <a:r>
              <a:rPr lang="nl-NL" dirty="0"/>
              <a:t>1 maatregel specifieke energiebesparingsberekening grondslagen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64CFFF-8511-BA3C-6957-6DBA4C89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maatregelen Gebouwen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D432B0-BD8F-3A04-8907-D85059F0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6978CB-16B8-5ECA-68EA-C0918A65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21EA30-379D-4AFE-AFDF-D4DC881F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0411898-859F-67F0-0B3E-BABE952A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584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3366388-AF88-F0F4-6463-C8B936B4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NTA8800:2024 is de actuele methode voor de bepaling van de energieprestatie van gebouwen (EPG); BENG-indicatoren en Energielabel</a:t>
            </a:r>
          </a:p>
          <a:p>
            <a:r>
              <a:rPr lang="nl-NL" dirty="0"/>
              <a:t>Wettelijke basis: De NTA8800 is aangestuurd in de Omgevingsregeling, die gekoppeld is aan het </a:t>
            </a:r>
            <a:r>
              <a:rPr lang="nl-NL" dirty="0" err="1"/>
              <a:t>Bbl</a:t>
            </a:r>
            <a:r>
              <a:rPr lang="nl-NL" dirty="0"/>
              <a:t> (onderdeel van de Omgevingswet).</a:t>
            </a:r>
          </a:p>
          <a:p>
            <a:r>
              <a:rPr lang="nl-NL" dirty="0"/>
              <a:t>De methode is gebaseerd op de Europese CEN-normen met Nederlands ‘sausje’ </a:t>
            </a:r>
          </a:p>
          <a:p>
            <a:r>
              <a:rPr lang="nl-NL" dirty="0"/>
              <a:t>Opnameprotocollen (ISSO-publicaties 75.1 en 82.1 (6e druk))</a:t>
            </a:r>
          </a:p>
          <a:p>
            <a:r>
              <a:rPr lang="nl-NL" dirty="0"/>
              <a:t>Beoordelingsrichtlijnen (BRL9500-W en U en BRL9501)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E1852F-7304-6B46-062D-0E7839CC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NTA8800:2024 Energieprestatie van gebouwen - Bepalingsmethode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02EB71-7D05-5E2D-A1E0-1CD3F881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F1BEE6-92AF-20CA-F42A-88B96A43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F7D331-7262-FBE2-C5A9-1800D09D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96FB29E-141A-FE9E-BF38-3F6E718A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985" y="5378822"/>
            <a:ext cx="3498925" cy="13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27878F-44BD-1E87-D04E-D5CC3290A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487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2EB04E-A7AC-55F0-5D21-1AD7F1984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Ontwikkeld in samenwerking met NEN</a:t>
            </a:r>
          </a:p>
          <a:p>
            <a:r>
              <a:rPr lang="nl-NL" dirty="0"/>
              <a:t>Energieprestatie op gebouw niveau</a:t>
            </a:r>
          </a:p>
          <a:p>
            <a:r>
              <a:rPr lang="nl-NL" dirty="0"/>
              <a:t>Uniforme methode, uniforme benchmark</a:t>
            </a:r>
          </a:p>
          <a:p>
            <a:r>
              <a:rPr lang="nl-NL" dirty="0"/>
              <a:t>Standaard klimaatgegevens, standaard gebruikersgedrag</a:t>
            </a:r>
          </a:p>
          <a:p>
            <a:r>
              <a:rPr lang="nl-NL" dirty="0"/>
              <a:t>Gedetailleerde berekeningen</a:t>
            </a:r>
          </a:p>
          <a:p>
            <a:r>
              <a:rPr lang="nl-NL" dirty="0"/>
              <a:t>Twee gevalideerde softwarepakketten, gevalideerd met validatietool NEN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2579F7-0CC0-3D1B-E029-AF1BA865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Gebruik NTA8800:2024 Energieprestatie van gebouwen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5B3C5-7A15-822B-B48C-F799C0FD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41A68C-83A3-5C97-6705-55FD4DA7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793E6C-43DF-EEC0-356F-E736331F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Gebouwenergieprestatie (EPG)">
            <a:extLst>
              <a:ext uri="{FF2B5EF4-FFF2-40B4-BE49-F238E27FC236}">
                <a16:creationId xmlns:a16="http://schemas.microsoft.com/office/drawing/2014/main" id="{5FEC8B50-28C7-338A-28B9-87211DCC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10" y="5523426"/>
            <a:ext cx="2568590" cy="13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3DA2E17-0C64-AD3C-1AA3-4A8DA3FB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93" y="507232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3E97C86-9623-24B8-6402-239BF7B1D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81906-6749-3E51-F6E8-35203CEA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11FEB58-A862-5A7E-BE2D-342CD5E72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noProof="0" dirty="0"/>
              <a:t>Proces van actualisatie</a:t>
            </a:r>
            <a:br>
              <a:rPr lang="nl-NL" noProof="0" dirty="0"/>
            </a:br>
            <a:endParaRPr lang="nl-NL" noProof="0" dirty="0"/>
          </a:p>
          <a:p>
            <a:r>
              <a:rPr lang="nl-NL" noProof="0" dirty="0"/>
              <a:t>Compactere lijst</a:t>
            </a:r>
            <a:br>
              <a:rPr lang="nl-NL" noProof="0" dirty="0"/>
            </a:br>
            <a:endParaRPr lang="nl-NL" noProof="0" dirty="0"/>
          </a:p>
          <a:p>
            <a:r>
              <a:rPr lang="nl-NL" noProof="0" dirty="0"/>
              <a:t>Energieprijzen</a:t>
            </a:r>
            <a:br>
              <a:rPr lang="nl-NL" noProof="0" dirty="0"/>
            </a:br>
            <a:endParaRPr lang="nl-NL" noProof="0" dirty="0"/>
          </a:p>
          <a:p>
            <a:r>
              <a:rPr lang="nl-NL" dirty="0"/>
              <a:t>Wijzigingen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Indeling van de categorieën</a:t>
            </a:r>
            <a:br>
              <a:rPr lang="nl-NL" dirty="0"/>
            </a:br>
            <a:endParaRPr lang="nl-NL" dirty="0"/>
          </a:p>
          <a:p>
            <a:r>
              <a:rPr lang="nl-NL" noProof="0" dirty="0"/>
              <a:t>Tijdspad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FC32F9A-51C6-13C4-40BC-2167595C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Inhoud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463C5E0-2B47-F358-2B34-D6EDCE5013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9621BD-75C7-170F-D93D-6BDAC672CF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772E14-8904-16F8-50E3-3DEF4AA4A4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8DA0B9-2073-6BA2-6DA3-616EDC633D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72533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ABADA50-FD4B-F3D0-96F7-EC5D39820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>
            <a:normAutofit/>
          </a:bodyPr>
          <a:lstStyle/>
          <a:p>
            <a:r>
              <a:rPr lang="nl-NL" sz="2200"/>
              <a:t>Basis voor alle gevalideerde tools</a:t>
            </a:r>
          </a:p>
          <a:p>
            <a:r>
              <a:rPr lang="nl-NL" sz="2200"/>
              <a:t>Onafhankelijk</a:t>
            </a:r>
          </a:p>
          <a:p>
            <a:r>
              <a:rPr lang="nl-NL" sz="2200"/>
              <a:t>Minder gebruiksvriendelijk</a:t>
            </a:r>
          </a:p>
          <a:p>
            <a:r>
              <a:rPr lang="nl-NL" sz="2200"/>
              <a:t>Alleen bruikbaar onder licentie van NEN</a:t>
            </a:r>
          </a:p>
          <a:p>
            <a:r>
              <a:rPr lang="nl-NL" sz="2200"/>
              <a:t>Invoermogelijkheden beperkt </a:t>
            </a:r>
          </a:p>
          <a:p>
            <a:pPr lvl="1"/>
            <a:r>
              <a:rPr lang="nl-NL" sz="2200"/>
              <a:t>Eén rekenzone</a:t>
            </a:r>
          </a:p>
          <a:p>
            <a:pPr lvl="1"/>
            <a:r>
              <a:rPr lang="nl-NL" sz="2200"/>
              <a:t>Eén </a:t>
            </a:r>
            <a:r>
              <a:rPr lang="nl-NL" sz="2200" err="1"/>
              <a:t>klimatiseringszone</a:t>
            </a:r>
            <a:endParaRPr lang="nl-NL" sz="2200"/>
          </a:p>
          <a:p>
            <a:pPr lvl="1"/>
            <a:r>
              <a:rPr lang="nl-NL" sz="2200"/>
              <a:t>Eén verlichtingszone</a:t>
            </a:r>
          </a:p>
          <a:p>
            <a:endParaRPr lang="nl-NL" sz="22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4EF9CE6-63B2-3F65-3699-C7FD02CA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492"/>
          <a:stretch>
            <a:fillRect/>
          </a:stretch>
        </p:blipFill>
        <p:spPr>
          <a:xfrm>
            <a:off x="6775379" y="2913062"/>
            <a:ext cx="5416621" cy="3944938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D43623B-1EA9-6DC5-63B2-980ECC40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b">
            <a:normAutofit/>
          </a:bodyPr>
          <a:lstStyle/>
          <a:p>
            <a:r>
              <a:rPr lang="nl-NL" dirty="0"/>
              <a:t>Rekenen met validatietool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4705A110-B7B3-43B8-7349-45CB4C0D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D3F9320F-13ED-9C71-225F-3A29B15E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DC0ADA-B5A4-5B06-BD2D-93DBB2F0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1337983-99E6-1196-F69A-AD480D042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387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7D83643-1B88-8C29-6544-FDC0EB3F7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6F3CA03-A2EE-38A8-FD1A-59774EF5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Proces per maatregel NTA8800:2024 Energieprestatie van gebouwen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5A54D7-498E-4A09-017B-0F346780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B08E62-DC15-1A44-3A78-F9BF41E4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C6C7C9-48E7-3D30-0FEB-6A2CF662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0" name="Tijdelijke aanduiding voor inhoud 4">
            <a:extLst>
              <a:ext uri="{FF2B5EF4-FFF2-40B4-BE49-F238E27FC236}">
                <a16:creationId xmlns:a16="http://schemas.microsoft.com/office/drawing/2014/main" id="{101838F9-D841-1494-D499-EE842A3816BA}"/>
              </a:ext>
            </a:extLst>
          </p:cNvPr>
          <p:cNvGraphicFramePr>
            <a:graphicFrameLocks/>
          </p:cNvGraphicFramePr>
          <p:nvPr/>
        </p:nvGraphicFramePr>
        <p:xfrm>
          <a:off x="477433" y="2152539"/>
          <a:ext cx="11237134" cy="222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FA18AED7-5EBA-D77E-E202-39D4BF6FEA6F}"/>
              </a:ext>
            </a:extLst>
          </p:cNvPr>
          <p:cNvGraphicFramePr>
            <a:graphicFrameLocks noGrp="1"/>
          </p:cNvGraphicFramePr>
          <p:nvPr/>
        </p:nvGraphicFramePr>
        <p:xfrm>
          <a:off x="6396990" y="4228416"/>
          <a:ext cx="1249680" cy="18288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35259827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>
                          <a:effectLst/>
                        </a:rPr>
                        <a:t>kantoor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3868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>
                          <a:effectLst/>
                        </a:rPr>
                        <a:t>winkel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21023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>
                          <a:effectLst/>
                        </a:rPr>
                        <a:t>sport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15471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>
                          <a:effectLst/>
                        </a:rPr>
                        <a:t>onderwijs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52855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>
                          <a:effectLst/>
                        </a:rPr>
                        <a:t>bijeenkomst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64679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>
                          <a:effectLst/>
                        </a:rPr>
                        <a:t>kinderopvang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0982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>
                          <a:effectLst/>
                        </a:rPr>
                        <a:t>zorg overig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2781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>
                          <a:effectLst/>
                        </a:rPr>
                        <a:t>zorg met bed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2502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>
                          <a:effectLst/>
                        </a:rPr>
                        <a:t>logies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16006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industrie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7530112"/>
                  </a:ext>
                </a:extLst>
              </a:tr>
            </a:tbl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50605BF4-68EF-085B-E3A1-620A34D4E632}"/>
              </a:ext>
            </a:extLst>
          </p:cNvPr>
          <p:cNvSpPr txBox="1"/>
          <p:nvPr/>
        </p:nvSpPr>
        <p:spPr>
          <a:xfrm>
            <a:off x="8030094" y="4366262"/>
            <a:ext cx="1817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Gemiddelde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Gebouwtype uitsluiten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3653D0A-B1D1-6E79-38B4-3A1F2203C44D}"/>
              </a:ext>
            </a:extLst>
          </p:cNvPr>
          <p:cNvSpPr txBox="1"/>
          <p:nvPr/>
        </p:nvSpPr>
        <p:spPr>
          <a:xfrm>
            <a:off x="9184773" y="5247671"/>
            <a:ext cx="2799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Elektriciteit: kWh/jaar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Gas: kWh/jaar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omgerekend naar m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/jaar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C0EEC66-AF37-2C20-D691-86DA235BC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7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B9DDB29-D829-BB74-EE47-AB4FE042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772C7A-8B6C-0ED4-2B64-4DD81E8E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EB48BE-9E8B-58E1-30E2-E0727B59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4F6850-E9FB-ED9D-CB0B-0A6EEC3E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785993-C92E-2538-7F95-70B199A8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45C325-7571-208F-70F3-8416998F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014"/>
            <a:ext cx="12192000" cy="41702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0EA276-A323-4436-AF70-AA2A7A30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85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C6A30B-1738-542B-970B-E76B955F2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08904B-BD4A-80EF-6045-6C4FCEFE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werkwijze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50D93-A9AC-F85F-6B1F-D8398C0B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08F2DE-18C2-35C4-CF5B-DE5B4174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04CE9B-9624-DB26-9D8F-6C9A9FEF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219D784-B500-A92B-A2B5-C1EAA7940621}"/>
              </a:ext>
            </a:extLst>
          </p:cNvPr>
          <p:cNvSpPr txBox="1">
            <a:spLocks/>
          </p:cNvSpPr>
          <p:nvPr/>
        </p:nvSpPr>
        <p:spPr>
          <a:xfrm>
            <a:off x="477432" y="1755663"/>
            <a:ext cx="11237135" cy="396875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GB01 Isoleer spouwmuren van gebouwen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C989234-0E95-1917-5283-C6076FDC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0765"/>
            <a:ext cx="12192000" cy="364723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3EE5150-3F15-FE6A-C4C5-74CD50E859E3}"/>
              </a:ext>
            </a:extLst>
          </p:cNvPr>
          <p:cNvSpPr txBox="1"/>
          <p:nvPr/>
        </p:nvSpPr>
        <p:spPr>
          <a:xfrm>
            <a:off x="477430" y="2565175"/>
            <a:ext cx="485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Basis (ongeïsoleerde spouw)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5ABC79E-63A4-77E0-D16F-F39E2A429CD9}"/>
              </a:ext>
            </a:extLst>
          </p:cNvPr>
          <p:cNvSpPr txBox="1"/>
          <p:nvPr/>
        </p:nvSpPr>
        <p:spPr>
          <a:xfrm>
            <a:off x="6861712" y="2555331"/>
            <a:ext cx="485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Maatregel (geïsoleerde spouw)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2A9C95C-9DF3-7BC4-3046-32BEE4F8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1AE9E5-C359-AFE9-CC1B-DD12062B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E8E844-715D-3FAF-4DF9-F92FFC7A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werkwijze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90BD47-5730-7246-D70B-519BB73D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660F57-E26C-7B70-865A-2F4FA621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18DE79-FEDF-5F13-C95E-9C08AC4B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909CCA9-229C-D1CE-8819-D4B333F91069}"/>
              </a:ext>
            </a:extLst>
          </p:cNvPr>
          <p:cNvSpPr txBox="1">
            <a:spLocks/>
          </p:cNvSpPr>
          <p:nvPr/>
        </p:nvSpPr>
        <p:spPr>
          <a:xfrm>
            <a:off x="477432" y="1755663"/>
            <a:ext cx="11237135" cy="396875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GB01 Isoleer spouwmuren van gebouwen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380481A-46C0-E534-1515-B8A92ADF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590"/>
            <a:ext cx="12192000" cy="344641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F22138-9760-886C-CFF8-629038BB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590"/>
            <a:ext cx="12192000" cy="3446410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5A8F9B78-EA97-FCCC-FE34-E5A684B1297F}"/>
              </a:ext>
            </a:extLst>
          </p:cNvPr>
          <p:cNvGrpSpPr/>
          <p:nvPr/>
        </p:nvGrpSpPr>
        <p:grpSpPr>
          <a:xfrm>
            <a:off x="5012871" y="3788228"/>
            <a:ext cx="713015" cy="931810"/>
            <a:chOff x="5012871" y="3788228"/>
            <a:chExt cx="713015" cy="93181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AF47CCE5-1B91-72A6-1630-CF1F51349B8B}"/>
                </a:ext>
              </a:extLst>
            </p:cNvPr>
            <p:cNvSpPr/>
            <p:nvPr/>
          </p:nvSpPr>
          <p:spPr>
            <a:xfrm>
              <a:off x="5018314" y="3788228"/>
              <a:ext cx="707572" cy="283029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tIns="108000" bIns="108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092CD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5DA91A5-6477-A16A-FD0C-76000C81C37F}"/>
                </a:ext>
              </a:extLst>
            </p:cNvPr>
            <p:cNvSpPr/>
            <p:nvPr/>
          </p:nvSpPr>
          <p:spPr>
            <a:xfrm>
              <a:off x="5012871" y="4437009"/>
              <a:ext cx="707572" cy="283029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tIns="108000" bIns="108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092CD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1EC9782D-0FCB-0D1F-BD17-6089FBA92FA2}"/>
              </a:ext>
            </a:extLst>
          </p:cNvPr>
          <p:cNvSpPr/>
          <p:nvPr/>
        </p:nvSpPr>
        <p:spPr>
          <a:xfrm>
            <a:off x="5012871" y="4955161"/>
            <a:ext cx="707572" cy="283029"/>
          </a:xfrm>
          <a:prstGeom prst="rect">
            <a:avLst/>
          </a:prstGeom>
          <a:noFill/>
          <a:ln w="19050" cap="flat">
            <a:solidFill>
              <a:srgbClr val="0070C0"/>
            </a:solidFill>
            <a:prstDash val="solid"/>
            <a:miter/>
          </a:ln>
        </p:spPr>
        <p:txBody>
          <a:bodyPr tIns="108000" bIns="108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092C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0164FDA-A350-EE90-489A-4D61409727D7}"/>
              </a:ext>
            </a:extLst>
          </p:cNvPr>
          <p:cNvSpPr/>
          <p:nvPr/>
        </p:nvSpPr>
        <p:spPr>
          <a:xfrm>
            <a:off x="5012871" y="5362967"/>
            <a:ext cx="707572" cy="391344"/>
          </a:xfrm>
          <a:prstGeom prst="rect">
            <a:avLst/>
          </a:prstGeom>
          <a:noFill/>
          <a:ln w="19050" cap="flat">
            <a:solidFill>
              <a:srgbClr val="00B050"/>
            </a:solidFill>
            <a:prstDash val="solid"/>
            <a:miter/>
          </a:ln>
        </p:spPr>
        <p:txBody>
          <a:bodyPr tIns="108000" bIns="108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092C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8F183E3-64AC-316C-7B66-B7ABF0FE01F7}"/>
              </a:ext>
            </a:extLst>
          </p:cNvPr>
          <p:cNvSpPr/>
          <p:nvPr/>
        </p:nvSpPr>
        <p:spPr>
          <a:xfrm>
            <a:off x="5012871" y="6012712"/>
            <a:ext cx="707572" cy="530003"/>
          </a:xfrm>
          <a:prstGeom prst="rect">
            <a:avLst/>
          </a:prstGeom>
          <a:noFill/>
          <a:ln w="19050" cap="flat">
            <a:solidFill>
              <a:srgbClr val="FFC000"/>
            </a:solidFill>
            <a:prstDash val="solid"/>
            <a:miter/>
          </a:ln>
        </p:spPr>
        <p:txBody>
          <a:bodyPr tIns="108000" bIns="108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092C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B028CC9-0167-4124-7CF8-75E44E9A2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FE3B8F8-F426-065D-28F4-30BD145C8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Huidige berekeningen in de EML;</a:t>
            </a:r>
          </a:p>
          <a:p>
            <a:r>
              <a:rPr lang="nl-NL" dirty="0"/>
              <a:t>Achtergrond met toelichting methode ISSO 75.1</a:t>
            </a:r>
          </a:p>
          <a:p>
            <a:r>
              <a:rPr lang="nl-NL" dirty="0"/>
              <a:t>Toelichting waarom sommige functies niet zijn meegenomen, </a:t>
            </a:r>
            <a:r>
              <a:rPr lang="nl-NL" dirty="0" err="1"/>
              <a:t>obv</a:t>
            </a:r>
            <a:r>
              <a:rPr lang="nl-NL" dirty="0"/>
              <a:t> binnentemperatuur.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1B7BF9-CBFA-BBAE-AEE4-3AB62E4F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Aantekeningen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E64DC-1AAD-4291-9262-61F86C1E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BB842-AC59-2732-7895-3761F12E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EC12CB-CA45-A571-CB90-B056CEA3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5AB44C0-66AB-83AC-68B4-77CC4AD1F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247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457BC4-2BAD-C6E7-B987-BDF7EBEFC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Maatregel specifieke berekening</a:t>
            </a:r>
          </a:p>
          <a:p>
            <a:r>
              <a:rPr lang="nl-NL" dirty="0"/>
              <a:t>Zo veel mogelijk aansluiting op:</a:t>
            </a:r>
          </a:p>
          <a:p>
            <a:pPr lvl="1"/>
            <a:r>
              <a:rPr lang="nl-NL"/>
              <a:t>Norm</a:t>
            </a:r>
            <a:endParaRPr lang="nl-NL" dirty="0"/>
          </a:p>
          <a:p>
            <a:pPr lvl="1"/>
            <a:r>
              <a:rPr lang="nl-NL" dirty="0"/>
              <a:t>ISSO-publicatie</a:t>
            </a:r>
          </a:p>
          <a:p>
            <a:pPr lvl="1"/>
            <a:r>
              <a:rPr lang="nl-NL" dirty="0"/>
              <a:t>Algemene kengetallen</a:t>
            </a:r>
          </a:p>
          <a:p>
            <a:pPr lvl="1"/>
            <a:r>
              <a:rPr lang="nl-NL" dirty="0"/>
              <a:t>Onderzoeken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D98D6-685A-5044-D260-A01A324B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Grondslagen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A2E718-5F03-3765-118A-AFB05CF0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4D840A-7D1D-88A7-6679-0FA93822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80E1CA-FACB-678F-391D-BA384962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7FAF2C-E754-A07E-7CDD-277DEE3C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" y="100200"/>
            <a:ext cx="128587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94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7C682-AB6F-2E82-4ED4-841D23882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D202386E-7CA0-7C4F-E5AE-D86BB579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Afsluiting</a:t>
            </a:r>
          </a:p>
        </p:txBody>
      </p:sp>
      <p:sp>
        <p:nvSpPr>
          <p:cNvPr id="17" name="Ondertitel 16">
            <a:extLst>
              <a:ext uri="{FF2B5EF4-FFF2-40B4-BE49-F238E27FC236}">
                <a16:creationId xmlns:a16="http://schemas.microsoft.com/office/drawing/2014/main" id="{D13E44D9-0C75-1489-FD46-6DF1A87F5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64DFFCC-4536-D314-A466-3F1486C1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7A2CCF56-7279-B031-00ED-84F6E87D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A4A7B18-103D-0D0D-2104-FBB19C19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67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5750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BFE252-AFFC-1924-F09C-BB6860F6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1. </a:t>
            </a:r>
            <a:r>
              <a:rPr lang="nl-NL" dirty="0"/>
              <a:t>Proces van actualisatie (1)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58DB91-BD8E-DB2C-26BC-3909C5E0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E4AF77-0251-D6BE-D560-B60176B6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3CA008-736B-C621-4578-D2C00861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7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96B3092-9620-4F8C-8AEE-57E14F806057}"/>
              </a:ext>
            </a:extLst>
          </p:cNvPr>
          <p:cNvSpPr txBox="1"/>
          <p:nvPr/>
        </p:nvSpPr>
        <p:spPr>
          <a:xfrm>
            <a:off x="805218" y="2251881"/>
            <a:ext cx="10923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RVO coördineert de actualisatie in opdracht van EZK</a:t>
            </a:r>
            <a:br>
              <a:rPr lang="nl-NL" sz="2400" dirty="0"/>
            </a:b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De inhoudelijke werkzaamheden worden uitgevoerd door twee adviesbureaus:</a:t>
            </a:r>
            <a:br>
              <a:rPr lang="nl-NL" sz="2400" dirty="0"/>
            </a:br>
            <a:r>
              <a:rPr lang="nl-NL" sz="2400" b="1" dirty="0"/>
              <a:t>KWA</a:t>
            </a:r>
            <a:r>
              <a:rPr lang="nl-NL" sz="2400" dirty="0"/>
              <a:t> – </a:t>
            </a:r>
            <a:r>
              <a:rPr lang="nl-NL" sz="2400" dirty="0">
                <a:solidFill>
                  <a:schemeClr val="tx2"/>
                </a:solidFill>
              </a:rPr>
              <a:t>faciliteiten en processen</a:t>
            </a:r>
            <a:br>
              <a:rPr lang="nl-NL" sz="2400" dirty="0"/>
            </a:br>
            <a:r>
              <a:rPr lang="nl-NL" sz="2400" b="1" dirty="0"/>
              <a:t>DWA/Arcadis </a:t>
            </a:r>
            <a:r>
              <a:rPr lang="nl-NL" sz="2400" dirty="0"/>
              <a:t>– </a:t>
            </a:r>
            <a:r>
              <a:rPr lang="nl-NL" sz="2400" dirty="0">
                <a:solidFill>
                  <a:schemeClr val="tx2"/>
                </a:solidFill>
              </a:rPr>
              <a:t>gebouwen</a:t>
            </a:r>
            <a:br>
              <a:rPr lang="nl-NL" sz="2400" dirty="0">
                <a:solidFill>
                  <a:schemeClr val="tx2">
                    <a:lumMod val="75000"/>
                  </a:schemeClr>
                </a:solidFill>
              </a:rPr>
            </a:br>
            <a:endParaRPr lang="nl-NL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De actualisatie wordt afgestemd met belanghebbenden via een klankbordgroep waaraan omgevingsdiensten, brancheorganisaties, Informatiepunt Leefomgeving, EZK en RVO deelnemen</a:t>
            </a:r>
          </a:p>
        </p:txBody>
      </p:sp>
    </p:spTree>
    <p:extLst>
      <p:ext uri="{BB962C8B-B14F-4D97-AF65-F5344CB8AC3E}">
        <p14:creationId xmlns:p14="http://schemas.microsoft.com/office/powerpoint/2010/main" val="230431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F3629-7823-A10D-B867-6656DD62D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240B045-B1F9-B050-A6D3-DCCD2A9C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1. </a:t>
            </a:r>
            <a:r>
              <a:rPr lang="nl-NL" dirty="0"/>
              <a:t>Proces van actualisatie (2)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FBCEDC-994D-A1E3-88BE-D7715C4B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39BD3F-499A-B49F-5EBA-1EDAA673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57A02F-EE03-09FD-DC41-8C47E9DC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8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9F1D937-1C32-5E3F-BFDD-A9B93A920BAA}"/>
              </a:ext>
            </a:extLst>
          </p:cNvPr>
          <p:cNvSpPr txBox="1"/>
          <p:nvPr/>
        </p:nvSpPr>
        <p:spPr>
          <a:xfrm>
            <a:off x="805218" y="2251881"/>
            <a:ext cx="109235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Startlijst met aanvullingen vanuit de markt en de adviesbureaus (totaal ruim 400 maatregelen)</a:t>
            </a:r>
            <a:br>
              <a:rPr lang="nl-NL" sz="2400" dirty="0"/>
            </a:b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Actualiseren investeringskosten, evalueren van besparingsberekeningen en opstellen nieuwe berekeningen, teksten herschrijven naar B1-taalniveau</a:t>
            </a:r>
            <a:br>
              <a:rPr lang="nl-NL" sz="2400" dirty="0"/>
            </a:b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Onderbouwing afgevallen maatregelen</a:t>
            </a:r>
            <a:br>
              <a:rPr lang="nl-NL" sz="2400" dirty="0"/>
            </a:b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Doorrekenen van de terugverdientijd in het register</a:t>
            </a:r>
            <a:br>
              <a:rPr lang="nl-NL" sz="2400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3097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3B981-F0A3-3867-9662-1D3456CE9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194DA86-74F8-41B8-3E12-62E372D2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2. </a:t>
            </a:r>
            <a:r>
              <a:rPr lang="nl-NL" dirty="0"/>
              <a:t>Compactere lijst </a:t>
            </a:r>
            <a:r>
              <a:rPr lang="nl-NL" noProof="0" dirty="0"/>
              <a:t>(1)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6C0401-5DF2-7B28-0650-10803ADB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89E4BE-6CD6-695C-452F-88B68305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34DB40-FB15-E59F-0F8A-6506CD51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9</a:t>
            </a:fld>
            <a:endParaRPr lang="nl-NL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F621976-B0BB-410B-0626-1BEBF174AF04}"/>
              </a:ext>
            </a:extLst>
          </p:cNvPr>
          <p:cNvSpPr txBox="1"/>
          <p:nvPr/>
        </p:nvSpPr>
        <p:spPr>
          <a:xfrm>
            <a:off x="805218" y="2251881"/>
            <a:ext cx="10923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Natuurlijk moment maatregelen komen niet terug</a:t>
            </a:r>
            <a:br>
              <a:rPr lang="nl-NL" sz="2400" dirty="0"/>
            </a:br>
            <a:r>
              <a:rPr lang="nl-NL" sz="2400" dirty="0"/>
              <a:t>(36 op de huidige EML)</a:t>
            </a:r>
            <a:br>
              <a:rPr lang="nl-NL" sz="2400" dirty="0"/>
            </a:br>
            <a:r>
              <a:rPr lang="nl-NL" sz="2400" dirty="0"/>
              <a:t>Alle maatregelen op de nieuwe EML zijn dus direct uitvoerbaar</a:t>
            </a:r>
            <a:br>
              <a:rPr lang="nl-NL" sz="2400" dirty="0"/>
            </a:b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Samenvoeging van verlichtingsmaatregelen</a:t>
            </a:r>
            <a:br>
              <a:rPr lang="nl-NL" sz="2400" dirty="0"/>
            </a:br>
            <a:r>
              <a:rPr lang="nl-NL" sz="2400" dirty="0"/>
              <a:t>Van 18 naar 2 maatregelen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78734908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7B54E1-A323-42D7-B7C0-C987676BB6AA}" vid="{91CEE2A2-0A9E-4AD7-809D-33F652DC789E}"/>
    </a:ext>
  </a:extLst>
</a:theme>
</file>

<file path=ppt/theme/theme2.xml><?xml version="1.0" encoding="utf-8"?>
<a:theme xmlns:a="http://schemas.openxmlformats.org/drawingml/2006/main" name="KWA">
  <a:themeElements>
    <a:clrScheme name="KWA">
      <a:dk1>
        <a:srgbClr val="000000"/>
      </a:dk1>
      <a:lt1>
        <a:srgbClr val="FFFFFF"/>
      </a:lt1>
      <a:dk2>
        <a:srgbClr val="00538A"/>
      </a:dk2>
      <a:lt2>
        <a:srgbClr val="FFFFFF"/>
      </a:lt2>
      <a:accent1>
        <a:srgbClr val="00538A"/>
      </a:accent1>
      <a:accent2>
        <a:srgbClr val="FBBC33"/>
      </a:accent2>
      <a:accent3>
        <a:srgbClr val="EA4F3D"/>
      </a:accent3>
      <a:accent4>
        <a:srgbClr val="52A663"/>
      </a:accent4>
      <a:accent5>
        <a:srgbClr val="F08050"/>
      </a:accent5>
      <a:accent6>
        <a:srgbClr val="00B4CD"/>
      </a:accent6>
      <a:hlink>
        <a:srgbClr val="000000"/>
      </a:hlink>
      <a:folHlink>
        <a:srgbClr val="A86DA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WA - Blauw">
      <a:srgbClr val="00538A"/>
    </a:custClr>
    <a:custClr name="KWA - Geel">
      <a:srgbClr val="FBBC33"/>
    </a:custClr>
    <a:custClr name="KWA - Rood">
      <a:srgbClr val="EA4F3D"/>
    </a:custClr>
    <a:custClr name="KWA - Groen">
      <a:srgbClr val="52A663"/>
    </a:custClr>
    <a:custClr name="KWA - Oranje">
      <a:srgbClr val="F08050"/>
    </a:custClr>
    <a:custClr name="KWA - Lichtblauw">
      <a:srgbClr val="00B4CD"/>
    </a:custClr>
    <a:custClr name="KWA - Paars">
      <a:srgbClr val="A86DAB"/>
    </a:custClr>
    <a:custClr name="KWA - Grijs 1">
      <a:srgbClr val="646363"/>
    </a:custClr>
    <a:custClr name="KWA - Grijs 2">
      <a:srgbClr val="929292"/>
    </a:custClr>
    <a:custClr name="KWA - Grijs 3">
      <a:srgbClr val="BCBCBC"/>
    </a:custClr>
    <a:custClr name="KWA - Grijs 4">
      <a:srgbClr val="E3E3E3"/>
    </a:custClr>
    <a:custClr name="KWA - Zwart">
      <a:srgbClr val="000000"/>
    </a:custClr>
  </a:custClrLst>
  <a:extLst>
    <a:ext uri="{05A4C25C-085E-4340-85A3-A5531E510DB2}">
      <thm15:themeFamily xmlns:thm15="http://schemas.microsoft.com/office/thememl/2012/main" name="KWA PPT-template Nederlands" id="{88272612-EEFD-4B8F-89AE-98122625574B}" vid="{7F285827-32C5-4C8B-93DA-63D45AEC4B2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2023 RON - Sjabloon 16x9 Donkerblauw</Template>
  <TotalTime>1473</TotalTime>
  <Words>2369</Words>
  <Application>Microsoft Office PowerPoint</Application>
  <PresentationFormat>Breedbeeld</PresentationFormat>
  <Paragraphs>646</Paragraphs>
  <Slides>67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67</vt:i4>
      </vt:variant>
    </vt:vector>
  </HeadingPairs>
  <TitlesOfParts>
    <vt:vector size="74" baseType="lpstr">
      <vt:lpstr>Arial</vt:lpstr>
      <vt:lpstr>Calibri</vt:lpstr>
      <vt:lpstr>Trebuchet MS</vt:lpstr>
      <vt:lpstr>Verdana</vt:lpstr>
      <vt:lpstr>Wingdings</vt:lpstr>
      <vt:lpstr>Rijkshuisstijl Violet</vt:lpstr>
      <vt:lpstr>KWA</vt:lpstr>
      <vt:lpstr>Welkom</vt:lpstr>
      <vt:lpstr>Programma </vt:lpstr>
      <vt:lpstr>Welkom</vt:lpstr>
      <vt:lpstr>Beleid energiebesparingsplicht</vt:lpstr>
      <vt:lpstr>Algemene wijzigingen aan de EML</vt:lpstr>
      <vt:lpstr>Inhoud</vt:lpstr>
      <vt:lpstr>1. Proces van actualisatie (1)</vt:lpstr>
      <vt:lpstr>1. Proces van actualisatie (2)</vt:lpstr>
      <vt:lpstr>2. Compactere lijst (1)</vt:lpstr>
      <vt:lpstr>2. Compactere lijst (2)</vt:lpstr>
      <vt:lpstr>3. Energieprijzen (1)</vt:lpstr>
      <vt:lpstr>3. Energieprijzen (2)</vt:lpstr>
      <vt:lpstr>3. Energieprijzen (3)</vt:lpstr>
      <vt:lpstr>3. Energieprijzen (4)</vt:lpstr>
      <vt:lpstr>4. Wijzigingen (1)</vt:lpstr>
      <vt:lpstr>4. Wijzigingen (2)</vt:lpstr>
      <vt:lpstr>4. Wijzigingen (3)</vt:lpstr>
      <vt:lpstr>5. Indeling van de categorieën (1)</vt:lpstr>
      <vt:lpstr>5. Indeling van de categorieën (2)</vt:lpstr>
      <vt:lpstr>5. Indeling van de categorieën (3)</vt:lpstr>
      <vt:lpstr>6. Tijdspad</vt:lpstr>
      <vt:lpstr>Rapportageloket informatieplicht</vt:lpstr>
      <vt:lpstr>Eén omgeving voor vier plichten</vt:lpstr>
      <vt:lpstr>Energiebesparingsregister</vt:lpstr>
      <vt:lpstr>Pauze</vt:lpstr>
      <vt:lpstr>EML Faciliteiten en Processen </vt:lpstr>
      <vt:lpstr>Inhoud</vt:lpstr>
      <vt:lpstr>PowerPoint-presentatie</vt:lpstr>
      <vt:lpstr>Projectteam</vt:lpstr>
      <vt:lpstr>Wat is getoetst?</vt:lpstr>
      <vt:lpstr>Proces van uitwerken</vt:lpstr>
      <vt:lpstr>Huidige status</vt:lpstr>
      <vt:lpstr>Nieuwe maatregelen (huidige status)</vt:lpstr>
      <vt:lpstr>Waarom standaard projectleaflet?</vt:lpstr>
      <vt:lpstr>Proces van uitwerken</vt:lpstr>
      <vt:lpstr>Proces van uitwerken</vt:lpstr>
      <vt:lpstr>Proces van uitwerken</vt:lpstr>
      <vt:lpstr>3 Voorbeelden</vt:lpstr>
      <vt:lpstr>Opmerkingen vooraf</vt:lpstr>
      <vt:lpstr>Persluchtmaatregelen</vt:lpstr>
      <vt:lpstr>Perslucht -&gt; aanzuigen buitenlucht  </vt:lpstr>
      <vt:lpstr>Aandrijvingen maatregelen</vt:lpstr>
      <vt:lpstr>Frequentieregelingen</vt:lpstr>
      <vt:lpstr>Frequentieregelingen</vt:lpstr>
      <vt:lpstr>Stoom maatregelen</vt:lpstr>
      <vt:lpstr>Voorbeeld: maatregel niet voor doelgroep</vt:lpstr>
      <vt:lpstr>Ketelhuismodel</vt:lpstr>
      <vt:lpstr>Ketelhuismodel</vt:lpstr>
      <vt:lpstr>Stoommaatregel –&gt; toepassen economiser</vt:lpstr>
      <vt:lpstr>EML Gebouwen </vt:lpstr>
      <vt:lpstr>Uitvoering</vt:lpstr>
      <vt:lpstr>Opsomming maatregelen</vt:lpstr>
      <vt:lpstr>Proces</vt:lpstr>
      <vt:lpstr>Bepalingsmethode Investeringskosten</vt:lpstr>
      <vt:lpstr>Bepalingsmethode Energiebesparing</vt:lpstr>
      <vt:lpstr>Actualisatie Teksten</vt:lpstr>
      <vt:lpstr>Voorbeelden maatregelen Gebouwen</vt:lpstr>
      <vt:lpstr>NTA8800:2024 Energieprestatie van gebouwen - Bepalingsmethode</vt:lpstr>
      <vt:lpstr>Gebruik NTA8800:2024 Energieprestatie van gebouwen </vt:lpstr>
      <vt:lpstr>Rekenen met validatietool</vt:lpstr>
      <vt:lpstr>Proces per maatregel NTA8800:2024 Energieprestatie van gebouwen </vt:lpstr>
      <vt:lpstr>Proces</vt:lpstr>
      <vt:lpstr>Voorbeeld werkwijze</vt:lpstr>
      <vt:lpstr>Voorbeeld werkwijze</vt:lpstr>
      <vt:lpstr>Aantekeningen</vt:lpstr>
      <vt:lpstr>Grondslagen</vt:lpstr>
      <vt:lpstr>Afsluiting</vt:lpstr>
    </vt:vector>
  </TitlesOfParts>
  <Company>Ministerie van Economische Zaken en Klimaat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Kors, K.J. (Kyra)</dc:creator>
  <cp:lastModifiedBy>Wit, ir. M.P. de (Maarten)</cp:lastModifiedBy>
  <cp:revision>61</cp:revision>
  <dcterms:created xsi:type="dcterms:W3CDTF">2026-02-24T10:48:01Z</dcterms:created>
  <dcterms:modified xsi:type="dcterms:W3CDTF">2026-04-23T07:09:12Z</dcterms:modified>
</cp:coreProperties>
</file>